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tableStyles" Target="tableStyle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7" Type="http://schemas.openxmlformats.org/officeDocument/2006/relationships/viewProps" Target="viewProps.xml"/><Relationship Id="rId12" Type="http://schemas.openxmlformats.org/officeDocument/2006/relationships/slide" Target="slides/slide9.xml"/><Relationship Id="rId2" Type="http://schemas.openxmlformats.org/officeDocument/2006/relationships/theme" Target="theme/theme1.xml"/><Relationship Id="rId16" Type="http://schemas.openxmlformats.org/officeDocument/2006/relationships/presProps" Target="presProps.xml"/><Relationship Id="rId20" Type="http://schemas.openxmlformats.org/officeDocument/2006/relationships/customXml" Target="../customXml/item2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062DB-FC20-4D64-B876-744A8B2110F7}" type="slidenum">
              <a:rPr lang="el-GR" smtClean="0"/>
            </a:fld>
            <a:endParaRPr lang="el-G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29665" y="4039914"/>
            <a:ext cx="6313152" cy="2844123"/>
          </a:xfrm>
          <a:prstGeom prst="rect">
            <a:avLst/>
          </a:prstGeom>
        </p:spPr>
      </p:pic>
      <p:sp>
        <p:nvSpPr>
          <p:cNvPr id="2344" name="Line 19"/>
          <p:cNvSpPr>
            <a:spLocks noChangeShapeType="1"/>
          </p:cNvSpPr>
          <p:nvPr/>
        </p:nvSpPr>
        <p:spPr bwMode="auto">
          <a:xfrm>
            <a:off x="1703034" y="3993989"/>
            <a:ext cx="8744929" cy="18567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</a:ln>
        </p:spPr>
        <p:txBody>
          <a:bodyPr lIns="28419" tIns="14209" rIns="28419" bIns="14209"/>
          <a:lstStyle/>
          <a:p>
            <a:endParaRPr lang="el-GR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79" name="Rectangle 231"/>
          <p:cNvSpPr>
            <a:spLocks noChangeArrowheads="1"/>
          </p:cNvSpPr>
          <p:nvPr/>
        </p:nvSpPr>
        <p:spPr bwMode="auto">
          <a:xfrm>
            <a:off x="1524001" y="-152847"/>
            <a:ext cx="57458" cy="3056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28419" tIns="14209" rIns="28419" bIns="14209" numCol="1" anchor="ctr" anchorCtr="0" compatLnSpc="1">
            <a:spAutoFit/>
          </a:bodyPr>
          <a:lstStyle/>
          <a:p>
            <a:endParaRPr lang="en-US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488351" y="995168"/>
            <a:ext cx="11374457" cy="81862"/>
          </a:xfrm>
          <a:prstGeom prst="rect">
            <a:avLst/>
          </a:prstGeom>
          <a:gradFill rotWithShape="0">
            <a:gsLst>
              <a:gs pos="0">
                <a:srgbClr val="960000"/>
              </a:gs>
              <a:gs pos="100000">
                <a:srgbClr val="84705C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75" y="473992"/>
            <a:ext cx="2446482" cy="1026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15" y="241935"/>
            <a:ext cx="2978150" cy="743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81150" y="3228975"/>
            <a:ext cx="9086850" cy="1238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200025"/>
            <a:r>
              <a:rPr lang="en-GB" sz="2000" dirty="0">
                <a:latin typeface="Calibri" panose="020F0502020204030204"/>
                <a:cs typeface="Calibri" panose="020F0502020204030204"/>
              </a:rPr>
              <a:t>Institute of Electronic Structure and Lasers (IESL) 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pPr algn="ctr" defTabSz="200025"/>
            <a:r>
              <a:rPr lang="en-GB" sz="2000" dirty="0">
                <a:latin typeface="Calibri" panose="020F0502020204030204"/>
                <a:cs typeface="Calibri" panose="020F0502020204030204"/>
              </a:rPr>
              <a:t>Foundation for Research and Technology Hellas (FORTH)</a:t>
            </a:r>
            <a:r>
              <a:rPr lang="en-GB" sz="2200" dirty="0">
                <a:latin typeface="Calibri" panose="020F0502020204030204"/>
                <a:cs typeface="Calibri" panose="020F0502020204030204"/>
              </a:rPr>
              <a:t> </a:t>
            </a:r>
            <a:endParaRPr lang="en-GB" sz="2200" dirty="0">
              <a:latin typeface="Calibri" panose="020F0502020204030204"/>
              <a:cs typeface="Calibri" panose="020F0502020204030204"/>
            </a:endParaRPr>
          </a:p>
          <a:p>
            <a:endParaRPr lang="en-US" sz="22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/>
          <a:srcRect l="48485" t="32065"/>
          <a:stretch>
            <a:fillRect/>
          </a:stretch>
        </p:blipFill>
        <p:spPr>
          <a:xfrm>
            <a:off x="11042650" y="5682615"/>
            <a:ext cx="1101725" cy="11703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13600" y="6356350"/>
            <a:ext cx="2743200" cy="365125"/>
          </a:xfrm>
        </p:spPr>
        <p:txBody>
          <a:bodyPr/>
          <a:lstStyle/>
          <a:p>
            <a:fld id="{5D82E42A-9CA4-3F40-8E6F-90787F3A1D2D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351" y="4986074"/>
            <a:ext cx="2882900" cy="1041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7545" y="5302885"/>
            <a:ext cx="40151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T</a:t>
            </a:r>
            <a:r>
              <a:rPr lang="en-US" dirty="0"/>
              <a:t>hese projects are carried out within the framework of the National Recovery and Resilience Plan Greece 2.0, funded by the European Union – </a:t>
            </a:r>
            <a:r>
              <a:rPr lang="en-US" dirty="0" err="1"/>
              <a:t>NextGenerationEU</a:t>
            </a:r>
            <a:r>
              <a:rPr lang="en-US" dirty="0"/>
              <a:t> (Implementation body for MAYA: HFRI)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b="13054"/>
          <a:stretch>
            <a:fillRect/>
          </a:stretch>
        </p:blipFill>
        <p:spPr>
          <a:xfrm>
            <a:off x="94356" y="6012896"/>
            <a:ext cx="4559300" cy="8502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76152" y="712718"/>
            <a:ext cx="5269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cs typeface="Calibri" panose="020F0502020204030204"/>
              </a:rPr>
              <a:t>Ultrafast Laser Micro- and Nano- Processing group (ULMNP)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776152" y="1073037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MS PGothic" panose="020B0600070205080204" charset="-128"/>
              </a:rPr>
              <a:t>http://</a:t>
            </a:r>
            <a:r>
              <a:rPr lang="en-US" dirty="0" err="1">
                <a:latin typeface="Arial" panose="020B0604020202020204" pitchFamily="34" charset="0"/>
                <a:ea typeface="MS PGothic" panose="020B0600070205080204" charset="-128"/>
              </a:rPr>
              <a:t>stratakislab.iesl.forth.gr</a:t>
            </a:r>
            <a:r>
              <a:rPr lang="en-US" dirty="0">
                <a:latin typeface="Arial" panose="020B0604020202020204" pitchFamily="34" charset="0"/>
                <a:ea typeface="MS PGothic" panose="020B0600070205080204" charset="-128"/>
              </a:rPr>
              <a:t>/</a:t>
            </a:r>
            <a:endParaRPr lang="en-US" dirty="0"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858" y="4005157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ΜΑΥΑ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1140" y="3963247"/>
            <a:ext cx="3349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Brainprecision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1301" y="6040390"/>
            <a:ext cx="2093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Project Number: 0535850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6856" y="6565813"/>
            <a:ext cx="2577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Project Acronym: </a:t>
            </a:r>
            <a:r>
              <a:rPr lang="en-US" sz="1400" b="1" dirty="0" err="1">
                <a:solidFill>
                  <a:srgbClr val="C00000"/>
                </a:solidFill>
              </a:rPr>
              <a:t>Brainprecision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68000" y="3474720"/>
            <a:ext cx="1470025" cy="2142490"/>
            <a:chOff x="5520" y="16371"/>
            <a:chExt cx="2315" cy="33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/>
            <a:srcRect t="3946"/>
            <a:stretch>
              <a:fillRect/>
            </a:stretch>
          </p:blipFill>
          <p:spPr>
            <a:xfrm>
              <a:off x="5520" y="16371"/>
              <a:ext cx="2315" cy="16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4722" r="5334" b="5722"/>
            <a:stretch>
              <a:fillRect/>
            </a:stretch>
          </p:blipFill>
          <p:spPr>
            <a:xfrm>
              <a:off x="6110" y="18255"/>
              <a:ext cx="1479" cy="1490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1217930" y="1456055"/>
            <a:ext cx="9632950" cy="190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55880" algn="ctr"/>
            <a:r>
              <a:rPr lang="en-GB" sz="28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Polarization-resolved Third Harmonic Generation Imaging Microscopy of </a:t>
            </a:r>
            <a:r>
              <a:rPr lang="es-ES" altLang="en-GB" sz="28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starch</a:t>
            </a:r>
            <a:endParaRPr lang="es-ES" altLang="en-GB" sz="2800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indent="55880" algn="ctr"/>
            <a:endParaRPr lang="es-ES" altLang="en-GB" b="1" u="sng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ctr"/>
            <a:r>
              <a:rPr lang="en-GB" b="1" u="sng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Maria Kefalog</a:t>
            </a:r>
            <a:r>
              <a:rPr lang="es-ES" altLang="en-GB" b="1" u="sng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ian</a:t>
            </a:r>
            <a:r>
              <a:rPr lang="en-GB" altLang="es-ES" b="1" u="sng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ni</a:t>
            </a:r>
            <a:r>
              <a:rPr lang="en-GB" altLang="es-ES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, Sotiris Psilodimitrakopoulos, Leonidas Mouchliadis, Emmanuel Stratakis</a:t>
            </a:r>
            <a:endParaRPr lang="en-GB" altLang="es-ES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ctr"/>
            <a:r>
              <a:rPr lang="en-GB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ULMNP, IESL, FORTH, Physics Department,  </a:t>
            </a:r>
            <a:r>
              <a:rPr lang="es-ES" altLang="en-GB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Un</a:t>
            </a:r>
            <a:r>
              <a:rPr lang="en-GB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iversity of Crete</a:t>
            </a:r>
            <a:endParaRPr lang="en-GB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indent="55880" algn="ctr"/>
            <a:endParaRPr lang="en-GB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14015" y="977265"/>
            <a:ext cx="5464810" cy="54648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14015" y="279400"/>
            <a:ext cx="5466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4000" b="1" dirty="0">
                <a:solidFill>
                  <a:schemeClr val="tx2"/>
                </a:solidFill>
                <a:sym typeface="+mn-ea"/>
              </a:rPr>
              <a:t>P-THG imaging </a:t>
            </a:r>
            <a:r>
              <a:rPr lang="en-US" altLang="en-US" sz="4000" b="1" dirty="0">
                <a:solidFill>
                  <a:schemeClr val="tx2"/>
                </a:solidFill>
                <a:sym typeface="+mn-ea"/>
              </a:rPr>
              <a:t>in </a:t>
            </a:r>
            <a:r>
              <a:rPr lang="en-GB" altLang="en-US" sz="4000" b="1" dirty="0">
                <a:solidFill>
                  <a:schemeClr val="tx2"/>
                </a:solidFill>
                <a:sym typeface="+mn-ea"/>
              </a:rPr>
              <a:t>starch</a:t>
            </a:r>
            <a:endParaRPr lang="en-GB" altLang="en-US" sz="4000" b="1" dirty="0">
              <a:solidFill>
                <a:schemeClr val="tx2"/>
              </a:solidFill>
              <a:sym typeface="+mn-ea"/>
            </a:endParaRPr>
          </a:p>
        </p:txBody>
      </p:sp>
      <p:sp>
        <p:nvSpPr>
          <p:cNvPr id="4" name="Text Box 15"/>
          <p:cNvSpPr txBox="1"/>
          <p:nvPr/>
        </p:nvSpPr>
        <p:spPr>
          <a:xfrm>
            <a:off x="23495" y="14061"/>
            <a:ext cx="519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A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endParaRPr lang="en-GB" altLang="en-A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42570" y="606425"/>
            <a:ext cx="12192635" cy="6244590"/>
            <a:chOff x="180" y="1044"/>
            <a:chExt cx="19201" cy="9834"/>
          </a:xfrm>
        </p:grpSpPr>
        <p:sp>
          <p:nvSpPr>
            <p:cNvPr id="13" name="Text Box 12"/>
            <p:cNvSpPr txBox="1"/>
            <p:nvPr/>
          </p:nvSpPr>
          <p:spPr>
            <a:xfrm>
              <a:off x="180" y="1044"/>
              <a:ext cx="1920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dirty="0" smtClean="0">
                  <a:ln>
                    <a:solidFill>
                      <a:schemeClr val="tx2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  <a:cs typeface="Calibri" panose="020F0502020204030204"/>
                </a:rPr>
                <a:t>Conclusion</a:t>
              </a:r>
              <a:endParaRPr lang="en-GB" sz="36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>
            <a:xfrm>
              <a:off x="188" y="2225"/>
              <a:ext cx="18482" cy="8653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rgbClr val="C00000"/>
                  </a:solidFill>
                  <a:latin typeface="+mj-lt"/>
                  <a:ea typeface="+mj-ea"/>
                  <a:cs typeface="+mj-cs"/>
                </a:defRPr>
              </a:lvl1pPr>
              <a:lvl2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142240"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84480"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426085"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568325"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5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342900" indent="-342900" algn="just">
                <a:buFont typeface="Wingdings" panose="05000000000000000000" charset="0"/>
                <a:buChar char="v"/>
              </a:pP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Label-free, non-invasive P-THG imaging technique applied to starch granules</a:t>
              </a:r>
              <a:endParaRPr lang="en-US" altLang="en-US" sz="20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altLang="en-US" sz="24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Combination with a precise biophysical methodology, using a single equation to model the entire granule</a:t>
              </a:r>
              <a:endParaRPr lang="en-US" altLang="en-US" sz="20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altLang="en-US" sz="24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Theoretical model assuming orthorhombic symmetry for the elementary THG source</a:t>
              </a:r>
              <a:endParaRPr lang="en-US" altLang="en-US" sz="20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altLang="en-US" sz="24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Characteriz</a:t>
              </a:r>
              <a:r>
                <a:rPr lang="en-GB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ation of</a:t>
              </a: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 molecular distribution and mean orientational average of the molecular assembly inside </a:t>
              </a:r>
              <a:r>
                <a:rPr lang="en-GB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the</a:t>
              </a: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 granule</a:t>
              </a:r>
              <a:endParaRPr lang="en-US" altLang="en-US" sz="20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altLang="en-US" sz="24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Explor</a:t>
              </a:r>
              <a:r>
                <a:rPr lang="en-GB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ation</a:t>
              </a: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 of orientational properties within the elementary orthorhombic starch structure, which acts as the THG source</a:t>
              </a:r>
              <a:endParaRPr lang="en-US" altLang="en-US" sz="20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altLang="en-US" sz="24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r>
                <a:rPr lang="en-US" altLang="en-US" sz="2400" kern="0" dirty="0" smtClean="0">
                  <a:solidFill>
                    <a:schemeClr val="tx2"/>
                  </a:solidFill>
                  <a:latin typeface="Calibri" panose="020F0502020204030204"/>
                  <a:cs typeface="Calibri" panose="020F0502020204030204"/>
                  <a:sym typeface="+mn-ea"/>
                </a:rPr>
                <a:t>Discrimination of outer shell vs. inner regions in the hydrated starch granule</a:t>
              </a:r>
              <a:endParaRPr lang="en-US" altLang="en-US" sz="24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altLang="en-US" sz="2200" kern="0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indent="0" algn="just">
                <a:buFont typeface="Wingdings" panose="05000000000000000000" charset="0"/>
                <a:buNone/>
              </a:pPr>
              <a:endParaRPr lang="en-US" sz="2200" kern="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  <a:p>
              <a:pPr marL="342900" indent="-342900" algn="just">
                <a:buFont typeface="Wingdings" panose="05000000000000000000" charset="0"/>
                <a:buChar char="v"/>
              </a:pPr>
              <a:endParaRPr lang="en-US" sz="2200" kern="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endParaRPr>
            </a:p>
          </p:txBody>
        </p:sp>
      </p:grpSp>
      <p:sp>
        <p:nvSpPr>
          <p:cNvPr id="16" name="Text Box 15"/>
          <p:cNvSpPr txBox="1"/>
          <p:nvPr/>
        </p:nvSpPr>
        <p:spPr>
          <a:xfrm>
            <a:off x="23495" y="116205"/>
            <a:ext cx="519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GB" altLang="en-GB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52"/>
    </mc:Choice>
    <mc:Fallback>
      <p:transition spd="slow" advTm="7745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800 it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828" y="1088572"/>
            <a:ext cx="9984479" cy="292046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8415" y="4014470"/>
            <a:ext cx="12175490" cy="2858770"/>
            <a:chOff x="29" y="6322"/>
            <a:chExt cx="19174" cy="45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48485" t="32065"/>
            <a:stretch>
              <a:fillRect/>
            </a:stretch>
          </p:blipFill>
          <p:spPr>
            <a:xfrm>
              <a:off x="17729" y="9227"/>
              <a:ext cx="1474" cy="15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3" y="6322"/>
              <a:ext cx="9942" cy="44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" y="7629"/>
              <a:ext cx="4540" cy="1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" y="9236"/>
              <a:ext cx="7180" cy="15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124" y="8728"/>
              <a:ext cx="6576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/>
                <a:t>These projects are carried out within the framework of the National Recovery and Resilience Plan Greece 2.0, funded by the European Union – </a:t>
              </a:r>
              <a:r>
                <a:rPr lang="en-US" sz="1600" dirty="0" err="1"/>
                <a:t>NextGenerationEU</a:t>
              </a:r>
              <a:r>
                <a:rPr lang="en-US" sz="1600" dirty="0"/>
                <a:t> (Implementation body for MAYA: HFRI)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6" y="6815"/>
              <a:ext cx="2278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>
                  <a:solidFill>
                    <a:srgbClr val="C00000"/>
                  </a:solidFill>
                </a:rPr>
                <a:t>ΜΑΥΑ</a:t>
              </a:r>
              <a:endParaRPr lang="en-US" sz="4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07" y="6936"/>
              <a:ext cx="5275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C00000"/>
                  </a:solidFill>
                </a:rPr>
                <a:t>Brainprecision</a:t>
              </a:r>
              <a:endParaRPr lang="en-US" sz="40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8" y="9512"/>
              <a:ext cx="3296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Project Number: 0535850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66" y="10340"/>
              <a:ext cx="4059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Project Acronym: </a:t>
              </a:r>
              <a:r>
                <a:rPr lang="en-US" sz="1400" b="1" dirty="0" err="1">
                  <a:solidFill>
                    <a:srgbClr val="C00000"/>
                  </a:solidFill>
                </a:rPr>
                <a:t>Brainprecision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2094775" y="1129484"/>
            <a:ext cx="782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2"/>
                </a:solidFill>
              </a:rPr>
              <a:t>Thank </a:t>
            </a:r>
            <a:r>
              <a:rPr lang="en-US" sz="4800" b="1" i="1" dirty="0" smtClean="0">
                <a:solidFill>
                  <a:schemeClr val="tx2"/>
                </a:solidFill>
              </a:rPr>
              <a:t>you for attention!</a:t>
            </a:r>
            <a:endParaRPr lang="en-US" sz="4800" b="1" i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/>
          <a:srcRect r="27898"/>
          <a:stretch>
            <a:fillRect/>
          </a:stretch>
        </p:blipFill>
        <p:spPr>
          <a:xfrm>
            <a:off x="9336536" y="9792"/>
            <a:ext cx="2901184" cy="1138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29638" r="6608" b="41932"/>
          <a:stretch>
            <a:fillRect/>
          </a:stretch>
        </p:blipFill>
        <p:spPr>
          <a:xfrm>
            <a:off x="-1" y="35560"/>
            <a:ext cx="2957799" cy="1076651"/>
          </a:xfrm>
          <a:prstGeom prst="rect">
            <a:avLst/>
          </a:prstGeom>
        </p:spPr>
      </p:pic>
      <p:sp>
        <p:nvSpPr>
          <p:cNvPr id="2050" name="AutoShape 2" descr="FORTH, the Foundation for Research and Technology in the island of Crete -  Greek News Agenda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2052" name="AutoShape 4" descr="FORTH, the Foundation for Research and Technology in the island of Crete -  Greek News Agenda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2054" name="AutoShape 6" descr="FORTH, the Foundation for Research and Technology in the island of Crete -  Greek News Agenda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2056" name="AutoShape 8" descr="FORTH, the Foundation for Research and Technology in the island of Crete -  Greek News Agenda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2058" name="AutoShape 10" descr="FORTH, the Foundation for Research and Technology in the island of Crete -  Greek News Agenda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2060" name="AutoShape 12" descr="FORTH, the Foundation for Research and Technology in the island of Crete -  Greek News Agenda"/>
          <p:cNvSpPr>
            <a:spLocks noChangeAspect="1" noChangeArrowheads="1"/>
          </p:cNvSpPr>
          <p:nvPr/>
        </p:nvSpPr>
        <p:spPr bwMode="auto">
          <a:xfrm>
            <a:off x="155575" y="-547688"/>
            <a:ext cx="39624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5240" y="2145030"/>
            <a:ext cx="6370955" cy="3380105"/>
            <a:chOff x="3744" y="2686"/>
            <a:chExt cx="10420" cy="5662"/>
          </a:xfrm>
        </p:grpSpPr>
        <p:pic>
          <p:nvPicPr>
            <p:cNvPr id="630" name="Picture 629" descr="hydrated starch"/>
            <p:cNvPicPr>
              <a:picLocks noChangeAspect="1"/>
            </p:cNvPicPr>
            <p:nvPr/>
          </p:nvPicPr>
          <p:blipFill>
            <a:blip r:embed="rId1" cstate="print"/>
            <a:srcRect r="2038"/>
            <a:stretch>
              <a:fillRect/>
            </a:stretch>
          </p:blipFill>
          <p:spPr>
            <a:xfrm>
              <a:off x="3744" y="2686"/>
              <a:ext cx="4758" cy="5663"/>
            </a:xfrm>
            <a:prstGeom prst="rect">
              <a:avLst/>
            </a:prstGeom>
          </p:spPr>
        </p:pic>
        <p:pic>
          <p:nvPicPr>
            <p:cNvPr id="4" name="Picture 3" descr="SUM_Starch01 v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2" y="2686"/>
              <a:ext cx="5663" cy="5663"/>
            </a:xfrm>
            <a:prstGeom prst="rect">
              <a:avLst/>
            </a:prstGeom>
          </p:spPr>
        </p:pic>
      </p:grpSp>
      <p:sp>
        <p:nvSpPr>
          <p:cNvPr id="16" name="TextBox 3"/>
          <p:cNvSpPr txBox="1"/>
          <p:nvPr/>
        </p:nvSpPr>
        <p:spPr>
          <a:xfrm>
            <a:off x="684530" y="535305"/>
            <a:ext cx="10822940" cy="578739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indent="55880" algn="ctr"/>
            <a:r>
              <a:rPr lang="en-GB" sz="40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Polarization-resolved Third Harmonic Generatio</a:t>
            </a:r>
            <a:r>
              <a:rPr lang="es-ES" altLang="en-GB" sz="40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n</a:t>
            </a:r>
            <a:r>
              <a:rPr lang="en-GB" sz="40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es-ES" altLang="en-GB" sz="40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in</a:t>
            </a:r>
            <a:r>
              <a:rPr lang="en-GB" sz="4000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es-ES" altLang="en-GB" sz="4000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  <a:sym typeface="+mn-ea"/>
              </a:rPr>
              <a:t>starch</a:t>
            </a:r>
            <a:endParaRPr lang="en-GB" sz="4000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ctr"/>
            <a:endParaRPr lang="en-GB" sz="32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r"/>
            <a:r>
              <a:rPr lang="en-GB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    						Maria Kefalog</a:t>
            </a:r>
            <a:r>
              <a:rPr lang="es-ES" altLang="en-GB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ianni</a:t>
            </a:r>
            <a:endParaRPr lang="es-ES" altLang="en-GB" sz="32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r"/>
            <a:r>
              <a:rPr lang="es-ES" altLang="en-GB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en-GB" altLang="es-ES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						</a:t>
            </a:r>
            <a:r>
              <a:rPr lang="en-GB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PhD candidate</a:t>
            </a:r>
            <a:endParaRPr lang="en-GB" sz="32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r"/>
            <a:r>
              <a:rPr lang="en-GB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 						</a:t>
            </a:r>
            <a:endParaRPr lang="en-GB" sz="32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marL="3657600" lvl="8" indent="457200" algn="r"/>
            <a:r>
              <a:rPr lang="en-GB" sz="3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               </a:t>
            </a:r>
            <a:r>
              <a:rPr lang="en-GB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ULMNP, IESL, FORTH</a:t>
            </a:r>
            <a:endParaRPr lang="en-GB" sz="24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marL="3657600" lvl="8" indent="457200" algn="r"/>
            <a:r>
              <a:rPr lang="en-GB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 		Physics Department, </a:t>
            </a:r>
            <a:endParaRPr lang="en-GB" sz="24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marL="3657600" lvl="8" indent="457200" algn="r"/>
            <a:r>
              <a:rPr lang="en-GB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                     </a:t>
            </a:r>
            <a:r>
              <a:rPr lang="es-ES" altLang="en-GB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Un</a:t>
            </a:r>
            <a:r>
              <a:rPr lang="en-GB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ibri" panose="020F0502020204030204"/>
                <a:cs typeface="Calibri" panose="020F0502020204030204"/>
                <a:sym typeface="+mn-ea"/>
              </a:rPr>
              <a:t>iversity of Crete</a:t>
            </a:r>
            <a:endParaRPr lang="en-GB" sz="24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ibri" panose="020F0502020204030204"/>
              <a:cs typeface="Calibri" panose="020F0502020204030204"/>
              <a:sym typeface="+mn-ea"/>
            </a:endParaRPr>
          </a:p>
          <a:p>
            <a:pPr algn="r"/>
            <a:endParaRPr lang="en-US" sz="3200" i="1" dirty="0">
              <a:solidFill>
                <a:schemeClr val="accent4"/>
              </a:solidFill>
            </a:endParaRPr>
          </a:p>
          <a:p>
            <a:pPr algn="ctr"/>
            <a:endParaRPr lang="en-GB" sz="2800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</a:endParaRPr>
          </a:p>
          <a:p>
            <a:pPr marL="3657600" lvl="8" indent="457200" algn="r"/>
            <a:endParaRPr lang="en-GB" sz="2800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</a:endParaRPr>
          </a:p>
          <a:p>
            <a:pPr marL="3657600" lvl="8" indent="457200" algn="r"/>
            <a:r>
              <a:rPr lang="en-GB" sz="3600" b="1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</a:rPr>
              <a:t>	</a:t>
            </a:r>
            <a:endParaRPr lang="en-GB" sz="3600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99125" y="5926455"/>
            <a:ext cx="6388100" cy="771525"/>
            <a:chOff x="9149" y="9654"/>
            <a:chExt cx="10060" cy="1215"/>
          </a:xfrm>
        </p:grpSpPr>
        <p:pic>
          <p:nvPicPr>
            <p:cNvPr id="6" name="Picture 2" descr="Πανεπιστήμιο Κρήτης - University of Crete | Linked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" y="9692"/>
              <a:ext cx="1175" cy="1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" t="33648" r="6608" b="44572"/>
            <a:stretch>
              <a:fillRect/>
            </a:stretch>
          </p:blipFill>
          <p:spPr>
            <a:xfrm>
              <a:off x="15029" y="9663"/>
              <a:ext cx="4180" cy="1191"/>
            </a:xfrm>
            <a:prstGeom prst="rect">
              <a:avLst/>
            </a:prstGeom>
          </p:spPr>
        </p:pic>
        <p:sp>
          <p:nvSpPr>
            <p:cNvPr id="36" name="Rectangles 35"/>
            <p:cNvSpPr/>
            <p:nvPr/>
          </p:nvSpPr>
          <p:spPr>
            <a:xfrm>
              <a:off x="9149" y="9654"/>
              <a:ext cx="1571" cy="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9"/>
            <a:stretch>
              <a:fillRect/>
            </a:stretch>
          </p:blipFill>
          <p:spPr>
            <a:xfrm>
              <a:off x="11243" y="9658"/>
              <a:ext cx="4362" cy="119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00" y="5953125"/>
            <a:ext cx="4684395" cy="879475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684395" y="5881370"/>
            <a:ext cx="2271395" cy="940435"/>
            <a:chOff x="5057" y="8940"/>
            <a:chExt cx="4492" cy="18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/>
            <a:srcRect t="3946"/>
            <a:stretch>
              <a:fillRect/>
            </a:stretch>
          </p:blipFill>
          <p:spPr>
            <a:xfrm>
              <a:off x="5057" y="8979"/>
              <a:ext cx="2532" cy="18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4722" r="5334" b="5722"/>
            <a:stretch>
              <a:fillRect/>
            </a:stretch>
          </p:blipFill>
          <p:spPr>
            <a:xfrm>
              <a:off x="7761" y="8940"/>
              <a:ext cx="1788" cy="1801"/>
            </a:xfrm>
            <a:prstGeom prst="rect">
              <a:avLst/>
            </a:prstGeom>
          </p:spPr>
        </p:pic>
      </p:grp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161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-635" y="0"/>
            <a:ext cx="12192635" cy="592455"/>
          </a:xfrm>
          <a:prstGeom prst="rect">
            <a:avLst/>
          </a:prstGeom>
          <a:solidFill>
            <a:schemeClr val="bg1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Structure of </a:t>
            </a:r>
            <a:r>
              <a:rPr lang="es-ES" altLang="en-GB" sz="44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a hydrated corn starch</a:t>
            </a:r>
            <a:endParaRPr lang="es-ES" altLang="en-GB" sz="4400" dirty="0">
              <a:ln>
                <a:solidFill>
                  <a:schemeClr val="tx2"/>
                </a:solidFill>
              </a:ln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Content Placeholder 3" descr="Picture4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95375" y="714375"/>
            <a:ext cx="10333355" cy="5380990"/>
          </a:xfrm>
          <a:prstGeom prst="rect">
            <a:avLst/>
          </a:prstGeo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Tm="214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342130" y="93980"/>
            <a:ext cx="2807335" cy="592455"/>
          </a:xfrm>
          <a:prstGeom prst="rect">
            <a:avLst/>
          </a:prstGeom>
          <a:solidFill>
            <a:schemeClr val="bg1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Motivation</a:t>
            </a:r>
            <a:endParaRPr lang="en-GB" sz="4400" dirty="0">
              <a:ln>
                <a:solidFill>
                  <a:schemeClr val="tx2"/>
                </a:solidFill>
              </a:ln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65405" y="788035"/>
            <a:ext cx="12030075" cy="2507615"/>
            <a:chOff x="-103" y="1241"/>
            <a:chExt cx="18945" cy="3949"/>
          </a:xfrm>
        </p:grpSpPr>
        <p:sp>
          <p:nvSpPr>
            <p:cNvPr id="4" name="Text Box 3"/>
            <p:cNvSpPr txBox="1"/>
            <p:nvPr/>
          </p:nvSpPr>
          <p:spPr>
            <a:xfrm>
              <a:off x="1529" y="1480"/>
              <a:ext cx="49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accent2"/>
                  </a:solidFill>
                  <a:latin typeface="Calibri" panose="020F0502020204030204"/>
                  <a:cs typeface="Calibri" panose="020F0502020204030204"/>
                </a:rPr>
                <a:t>Biological Question</a:t>
              </a:r>
              <a:endParaRPr lang="en-GB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rot="16200000">
              <a:off x="7859" y="3377"/>
              <a:ext cx="1025" cy="952"/>
            </a:xfrm>
            <a:prstGeom prst="downArrow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9265" y="1241"/>
              <a:ext cx="957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accent2"/>
                  </a:solidFill>
                  <a:latin typeface="Calibri" panose="020F0502020204030204"/>
                  <a:cs typeface="Calibri" panose="020F0502020204030204"/>
                </a:rPr>
                <a:t>Limitations of </a:t>
              </a:r>
              <a:endParaRPr lang="en-GB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</a:endParaRPr>
            </a:p>
            <a:p>
              <a:pPr algn="ctr"/>
              <a:r>
                <a:rPr lang="en-GB" sz="28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accent2"/>
                  </a:solidFill>
                  <a:latin typeface="Calibri" panose="020F0502020204030204"/>
                  <a:cs typeface="Calibri" panose="020F0502020204030204"/>
                </a:rPr>
                <a:t>Imaging Characterization Techniques </a:t>
              </a:r>
              <a:endParaRPr lang="en-GB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-103" y="2623"/>
              <a:ext cx="7999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s-ES" altLang="en-GB" sz="2000" b="1" dirty="0">
                  <a:solidFill>
                    <a:schemeClr val="tx2"/>
                  </a:solidFill>
                  <a:sym typeface="+mn-ea"/>
                </a:rPr>
                <a:t>Starch serves as a major source of energy  </a:t>
              </a:r>
              <a:endParaRPr lang="es-ES" altLang="en-GB" sz="2000" b="1" dirty="0">
                <a:solidFill>
                  <a:schemeClr val="tx2"/>
                </a:solidFill>
                <a:sym typeface="+mn-ea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n-GB" altLang="en-US" sz="2000" b="1" dirty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s-ES" sz="2000" b="1" dirty="0">
                  <a:solidFill>
                    <a:schemeClr val="tx2"/>
                  </a:solidFill>
                  <a:sym typeface="+mn-ea"/>
                </a:rPr>
                <a:t>Significant applications in food,</a:t>
              </a:r>
              <a:endParaRPr lang="es-ES" sz="2000" b="1" dirty="0">
                <a:solidFill>
                  <a:schemeClr val="tx2"/>
                </a:solidFill>
                <a:sym typeface="+mn-ea"/>
              </a:endParaRPr>
            </a:p>
            <a:p>
              <a:pPr indent="0" algn="ctr">
                <a:buFont typeface="Arial" panose="020B0604020202020204" pitchFamily="34" charset="0"/>
                <a:buNone/>
              </a:pPr>
              <a:r>
                <a:rPr lang="es-ES" altLang="el-GR" sz="2000" b="1" dirty="0">
                  <a:solidFill>
                    <a:schemeClr val="tx2"/>
                  </a:solidFill>
                  <a:sym typeface="+mn-ea"/>
                </a:rPr>
                <a:t>       pharmaceuticals and biofuels </a:t>
              </a:r>
              <a:r>
                <a:rPr lang="es-ES" altLang="el-GR" sz="2000" b="1" dirty="0" smtClean="0">
                  <a:solidFill>
                    <a:schemeClr val="tx2"/>
                  </a:solidFill>
                  <a:sym typeface="+mn-ea"/>
                </a:rPr>
                <a:t>industries</a:t>
              </a:r>
              <a:endParaRPr lang="es-ES" altLang="el-GR" sz="2000" b="1" dirty="0" smtClean="0">
                <a:solidFill>
                  <a:schemeClr val="tx2"/>
                </a:solidFill>
                <a:sym typeface="+mn-ea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s-ES" altLang="en-GB" sz="2000" b="1" dirty="0" smtClean="0">
                  <a:solidFill>
                    <a:schemeClr val="tx2"/>
                  </a:solidFill>
                  <a:sym typeface="+mn-ea"/>
                </a:rPr>
                <a:t>Need for u</a:t>
              </a:r>
              <a:r>
                <a:rPr lang="en-GB" altLang="en-US" sz="2000" b="1" dirty="0" err="1" smtClean="0">
                  <a:solidFill>
                    <a:schemeClr val="tx2"/>
                  </a:solidFill>
                  <a:sym typeface="+mn-ea"/>
                </a:rPr>
                <a:t>nderstanding</a:t>
              </a:r>
              <a:r>
                <a:rPr lang="en-GB" altLang="en-US" sz="2000" b="1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s-ES" altLang="en-GB" sz="2000" b="1" dirty="0" smtClean="0">
                  <a:solidFill>
                    <a:schemeClr val="tx2"/>
                  </a:solidFill>
                  <a:sym typeface="+mn-ea"/>
                </a:rPr>
                <a:t>starch´s spatial organization and molecular alignment</a:t>
              </a:r>
              <a:endParaRPr lang="es-ES" altLang="el-GR" sz="2000" b="1" dirty="0">
                <a:solidFill>
                  <a:schemeClr val="tx2"/>
                </a:solidFill>
                <a:sym typeface="+mn-ea"/>
              </a:endParaRPr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9265" y="2697"/>
              <a:ext cx="9577" cy="2082"/>
              <a:chOff x="9321" y="4359"/>
              <a:chExt cx="9577" cy="2082"/>
            </a:xfrm>
          </p:grpSpPr>
          <p:sp>
            <p:nvSpPr>
              <p:cNvPr id="13" name="Text Box 12"/>
              <p:cNvSpPr txBox="1"/>
              <p:nvPr/>
            </p:nvSpPr>
            <p:spPr>
              <a:xfrm>
                <a:off x="9321" y="4359"/>
                <a:ext cx="9577" cy="208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altLang="en-US" sz="2000" dirty="0"/>
                  <a:t>    </a:t>
                </a:r>
                <a:r>
                  <a:rPr lang="en-GB" altLang="en-US" sz="2000" b="1" dirty="0">
                    <a:solidFill>
                      <a:schemeClr val="tx2"/>
                    </a:solidFill>
                  </a:rPr>
                  <a:t>E</a:t>
                </a:r>
                <a:r>
                  <a:rPr lang="es-ES" altLang="en-GB" sz="2000" b="1" dirty="0">
                    <a:solidFill>
                      <a:schemeClr val="tx2"/>
                    </a:solidFill>
                  </a:rPr>
                  <a:t>lectron </a:t>
                </a:r>
                <a:r>
                  <a:rPr lang="en-GB" alt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s-ES" altLang="en-GB" sz="2000" b="1" dirty="0">
                    <a:solidFill>
                      <a:schemeClr val="tx2"/>
                    </a:solidFill>
                  </a:rPr>
                  <a:t>icroscopy</a:t>
                </a:r>
                <a:r>
                  <a:rPr lang="en-GB" altLang="en-US" sz="2000" b="1" dirty="0">
                    <a:solidFill>
                      <a:schemeClr val="tx2"/>
                    </a:solidFill>
                  </a:rPr>
                  <a:t>	  </a:t>
                </a:r>
                <a:r>
                  <a:rPr lang="es-ES" altLang="en-GB" sz="2000" b="1" dirty="0">
                    <a:solidFill>
                      <a:schemeClr val="tx2"/>
                    </a:solidFill>
                  </a:rPr>
                  <a:t>              </a:t>
                </a:r>
                <a:r>
                  <a:rPr lang="es-ES" altLang="en-GB" sz="2000" b="1" dirty="0">
                    <a:solidFill>
                      <a:srgbClr val="C00000"/>
                    </a:solidFill>
                    <a:sym typeface="+mn-ea"/>
                  </a:rPr>
                  <a:t>Complex Sample                          				     Preparation</a:t>
                </a:r>
                <a:endParaRPr lang="en-GB" altLang="en-US" sz="2000" b="1" dirty="0">
                  <a:solidFill>
                    <a:srgbClr val="FF0000"/>
                  </a:solidFill>
                </a:endParaRPr>
              </a:p>
              <a:p>
                <a:r>
                  <a:rPr lang="es-ES" altLang="en-GB" sz="2000" b="1" dirty="0">
                    <a:solidFill>
                      <a:schemeClr val="tx2"/>
                    </a:solidFill>
                    <a:sym typeface="+mn-ea"/>
                  </a:rPr>
                  <a:t>X-ray scattering</a:t>
                </a:r>
                <a:r>
                  <a:rPr lang="en-GB" altLang="en-US" sz="2000" b="1" dirty="0">
                    <a:solidFill>
                      <a:schemeClr val="tx2"/>
                    </a:solidFill>
                  </a:rPr>
                  <a:t>     </a:t>
                </a:r>
                <a:r>
                  <a:rPr lang="es-ES" altLang="en-GB" sz="2000" b="1" dirty="0">
                    <a:solidFill>
                      <a:schemeClr val="tx2"/>
                    </a:solidFill>
                  </a:rPr>
                  <a:t>        </a:t>
                </a:r>
                <a:r>
                  <a:rPr lang="es-ES" alt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altLang="es-ES" sz="2000" b="1" dirty="0">
                    <a:solidFill>
                      <a:srgbClr val="C00000"/>
                    </a:solidFill>
                  </a:rPr>
                  <a:t>                      </a:t>
                </a:r>
                <a:r>
                  <a:rPr lang="es-ES" altLang="en-GB" sz="2000" b="1" dirty="0">
                    <a:solidFill>
                      <a:srgbClr val="C00000"/>
                    </a:solidFill>
                    <a:sym typeface="+mn-ea"/>
                  </a:rPr>
                  <a:t>Invasive</a:t>
                </a:r>
                <a:r>
                  <a:rPr lang="en-GB" altLang="es-ES" sz="2000" b="1" dirty="0">
                    <a:solidFill>
                      <a:srgbClr val="C00000"/>
                    </a:solidFill>
                    <a:sym typeface="+mn-ea"/>
                  </a:rPr>
                  <a:t> T</a:t>
                </a:r>
                <a:r>
                  <a:rPr lang="es-ES" altLang="en-GB" sz="2000" b="1" dirty="0" smtClean="0">
                    <a:solidFill>
                      <a:srgbClr val="C00000"/>
                    </a:solidFill>
                    <a:sym typeface="+mn-ea"/>
                  </a:rPr>
                  <a:t>echniques</a:t>
                </a:r>
                <a:endParaRPr lang="es-ES" altLang="en-GB" sz="2000" b="1" dirty="0" smtClean="0">
                  <a:solidFill>
                    <a:srgbClr val="C00000"/>
                  </a:solidFill>
                  <a:sym typeface="+mn-ea"/>
                </a:endParaRPr>
              </a:p>
              <a:p>
                <a:r>
                  <a:rPr lang="es-ES" altLang="en-GB" sz="2000" b="1" dirty="0" smtClean="0">
                    <a:solidFill>
                      <a:schemeClr val="tx2"/>
                    </a:solidFill>
                    <a:sym typeface="+mn-ea"/>
                  </a:rPr>
                  <a:t>Nuclear Magnetic Resonance</a:t>
                </a:r>
                <a:r>
                  <a:rPr lang="es-ES" altLang="en-GB" sz="2000" b="1" dirty="0" smtClean="0">
                    <a:solidFill>
                      <a:schemeClr val="tx2"/>
                    </a:solidFill>
                  </a:rPr>
                  <a:t>           </a:t>
                </a:r>
                <a:r>
                  <a:rPr lang="es-ES" altLang="en-GB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altLang="en-GB" sz="2000" b="1" dirty="0" smtClean="0">
                    <a:solidFill>
                      <a:srgbClr val="C00000"/>
                    </a:solidFill>
                  </a:rPr>
                  <a:t>Low Resolution</a:t>
                </a:r>
                <a:endParaRPr lang="es-ES" altLang="en-GB" sz="2000" b="1" dirty="0">
                  <a:solidFill>
                    <a:srgbClr val="C00000"/>
                  </a:solidFill>
                  <a:sym typeface="+mn-ea"/>
                </a:endParaRPr>
              </a:p>
            </p:txBody>
          </p:sp>
          <p:grpSp>
            <p:nvGrpSpPr>
              <p:cNvPr id="11" name="Group 13"/>
              <p:cNvGrpSpPr/>
              <p:nvPr/>
            </p:nvGrpSpPr>
            <p:grpSpPr>
              <a:xfrm>
                <a:off x="14706" y="4635"/>
                <a:ext cx="478" cy="1608"/>
                <a:chOff x="11887" y="7504"/>
                <a:chExt cx="478" cy="1608"/>
              </a:xfrm>
            </p:grpSpPr>
            <p:sp>
              <p:nvSpPr>
                <p:cNvPr id="15" name="Right Arrow 14"/>
                <p:cNvSpPr/>
                <p:nvPr/>
              </p:nvSpPr>
              <p:spPr>
                <a:xfrm>
                  <a:off x="11887" y="7504"/>
                  <a:ext cx="478" cy="215"/>
                </a:xfrm>
                <a:prstGeom prst="rightArrow">
                  <a:avLst>
                    <a:gd name="adj1" fmla="val 50000"/>
                    <a:gd name="adj2" fmla="val 83221"/>
                  </a:avLst>
                </a:prstGeom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n w="38100"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>
                  <a:off x="11887" y="8447"/>
                  <a:ext cx="478" cy="215"/>
                </a:xfrm>
                <a:prstGeom prst="rightArrow">
                  <a:avLst>
                    <a:gd name="adj1" fmla="val 50000"/>
                    <a:gd name="adj2" fmla="val 83221"/>
                  </a:avLst>
                </a:prstGeom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n w="38100"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Arrow 16"/>
                <p:cNvSpPr/>
                <p:nvPr/>
              </p:nvSpPr>
              <p:spPr>
                <a:xfrm>
                  <a:off x="11887" y="8897"/>
                  <a:ext cx="478" cy="215"/>
                </a:xfrm>
                <a:prstGeom prst="rightArrow">
                  <a:avLst>
                    <a:gd name="adj1" fmla="val 50000"/>
                    <a:gd name="adj2" fmla="val 83221"/>
                  </a:avLst>
                </a:prstGeom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n w="38100"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" name="Group 1"/>
          <p:cNvGrpSpPr/>
          <p:nvPr/>
        </p:nvGrpSpPr>
        <p:grpSpPr>
          <a:xfrm>
            <a:off x="3587750" y="3432810"/>
            <a:ext cx="5005070" cy="2792730"/>
            <a:chOff x="5650" y="5595"/>
            <a:chExt cx="7882" cy="4398"/>
          </a:xfrm>
        </p:grpSpPr>
        <p:grpSp>
          <p:nvGrpSpPr>
            <p:cNvPr id="14" name="Group 2"/>
            <p:cNvGrpSpPr/>
            <p:nvPr/>
          </p:nvGrpSpPr>
          <p:grpSpPr>
            <a:xfrm>
              <a:off x="5650" y="6457"/>
              <a:ext cx="7882" cy="3536"/>
              <a:chOff x="5716" y="5974"/>
              <a:chExt cx="7882" cy="3536"/>
            </a:xfrm>
          </p:grpSpPr>
          <p:sp>
            <p:nvSpPr>
              <p:cNvPr id="5" name="Text Box 4"/>
              <p:cNvSpPr txBox="1"/>
              <p:nvPr/>
            </p:nvSpPr>
            <p:spPr>
              <a:xfrm>
                <a:off x="5716" y="6941"/>
                <a:ext cx="7865" cy="2569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altLang="en-US" sz="2000" b="1" i="1" dirty="0" smtClean="0">
                    <a:solidFill>
                      <a:schemeClr val="accent6"/>
                    </a:solidFill>
                    <a:sym typeface="+mn-ea"/>
                  </a:rPr>
                  <a:t>Label free technique, no need of marking</a:t>
                </a:r>
                <a:endParaRPr lang="en-GB" altLang="en-US" sz="2000" b="1" i="1" dirty="0" smtClean="0">
                  <a:solidFill>
                    <a:schemeClr val="accent6"/>
                  </a:solidFill>
                  <a:sym typeface="+mn-ea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altLang="en-US" sz="2000" b="1" i="1" dirty="0" smtClean="0">
                    <a:solidFill>
                      <a:schemeClr val="accent6"/>
                    </a:solidFill>
                    <a:sym typeface="+mn-ea"/>
                  </a:rPr>
                  <a:t>sub-micrometer resolution imaging</a:t>
                </a:r>
                <a:endParaRPr lang="en-GB" altLang="en-US" sz="2000" b="1" i="1" dirty="0" smtClean="0">
                  <a:solidFill>
                    <a:schemeClr val="accent6"/>
                  </a:solidFill>
                  <a:sym typeface="+mn-ea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altLang="en-US" sz="2000" b="1" i="1" dirty="0" smtClean="0">
                    <a:solidFill>
                      <a:schemeClr val="accent6"/>
                    </a:solidFill>
                    <a:sym typeface="+mn-ea"/>
                  </a:rPr>
                  <a:t>non-invasive, non-Linear excitation decay</a:t>
                </a:r>
                <a:endParaRPr lang="en-GB" altLang="en-US" sz="2000" b="1" i="1" dirty="0" smtClean="0">
                  <a:solidFill>
                    <a:schemeClr val="accent6"/>
                  </a:solidFill>
                  <a:sym typeface="+mn-ea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altLang="en-US" sz="2000" b="1" i="1" dirty="0" smtClean="0">
                    <a:solidFill>
                      <a:schemeClr val="accent6"/>
                    </a:solidFill>
                    <a:sym typeface="+mn-ea"/>
                  </a:rPr>
                  <a:t>Extract molecular structural </a:t>
                </a:r>
                <a:r>
                  <a:rPr lang="en-GB" altLang="en-US" sz="2000" b="1" i="1" dirty="0">
                    <a:solidFill>
                      <a:schemeClr val="accent6"/>
                    </a:solidFill>
                    <a:sym typeface="+mn-ea"/>
                  </a:rPr>
                  <a:t>morphology</a:t>
                </a:r>
                <a:endParaRPr lang="en-GB" altLang="en-US" sz="2000" b="1" i="1" dirty="0">
                  <a:solidFill>
                    <a:schemeClr val="accent6"/>
                  </a:solidFill>
                  <a:sym typeface="+mn-ea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altLang="en-US" sz="2000" b="1" i="1" dirty="0">
                    <a:solidFill>
                      <a:schemeClr val="accent6"/>
                    </a:solidFill>
                    <a:sym typeface="+mn-ea"/>
                  </a:rPr>
                  <a:t>Explore </a:t>
                </a:r>
                <a:r>
                  <a:rPr lang="en-GB" altLang="en-US" sz="2000" b="1" i="1" dirty="0" err="1">
                    <a:solidFill>
                      <a:schemeClr val="accent6"/>
                    </a:solidFill>
                    <a:sym typeface="+mn-ea"/>
                  </a:rPr>
                  <a:t>orientational</a:t>
                </a:r>
                <a:r>
                  <a:rPr lang="en-GB" altLang="en-US" sz="2000" b="1" i="1" dirty="0">
                    <a:solidFill>
                      <a:schemeClr val="accent6"/>
                    </a:solidFill>
                    <a:sym typeface="+mn-ea"/>
                  </a:rPr>
                  <a:t> properties </a:t>
                </a:r>
                <a:endParaRPr lang="en-GB" altLang="en-US" sz="2000" b="1" i="1" dirty="0">
                  <a:solidFill>
                    <a:schemeClr val="accent6"/>
                  </a:solidFill>
                  <a:sym typeface="+mn-ea"/>
                </a:endParaRPr>
              </a:p>
            </p:txBody>
          </p:sp>
          <p:sp>
            <p:nvSpPr>
              <p:cNvPr id="6" name="Text Box 5"/>
              <p:cNvSpPr txBox="1"/>
              <p:nvPr/>
            </p:nvSpPr>
            <p:spPr>
              <a:xfrm>
                <a:off x="5716" y="5974"/>
                <a:ext cx="788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s-ES" sz="2800" b="1" dirty="0"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Calibri" panose="020F0502020204030204"/>
                  </a:rPr>
                  <a:t>THG / </a:t>
                </a:r>
                <a:r>
                  <a:rPr lang="es-ES" altLang="en-GB" sz="2800" b="1" dirty="0"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Calibri" panose="020F0502020204030204"/>
                  </a:rPr>
                  <a:t>P-THG imaging technique</a:t>
                </a:r>
                <a:endParaRPr lang="es-ES" altLang="en-GB" sz="28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Calibri" panose="020F0502020204030204"/>
                </a:endParaRPr>
              </a:p>
            </p:txBody>
          </p:sp>
        </p:grpSp>
        <p:sp>
          <p:nvSpPr>
            <p:cNvPr id="7" name="Text Box 6"/>
            <p:cNvSpPr txBox="1"/>
            <p:nvPr/>
          </p:nvSpPr>
          <p:spPr>
            <a:xfrm>
              <a:off x="5650" y="5595"/>
              <a:ext cx="78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accent2"/>
                  </a:solidFill>
                  <a:latin typeface="Calibri" panose="020F0502020204030204"/>
                  <a:cs typeface="Calibri" panose="020F0502020204030204"/>
                </a:rPr>
                <a:t>Solution</a:t>
              </a:r>
              <a:endParaRPr lang="en-GB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77495" y="1167765"/>
            <a:ext cx="11315065" cy="31997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Calibri" panose="020F0502020204030204"/>
                <a:cs typeface="Calibri" panose="020F0502020204030204"/>
              </a:rPr>
              <a:t>Utilize P-THG imaging microscopy :</a:t>
            </a:r>
            <a:endParaRPr lang="en-GB" sz="32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accent2"/>
              </a:solidFill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US" sz="2600" dirty="0" smtClean="0">
              <a:solidFill>
                <a:srgbClr val="F7931D"/>
              </a:solidFill>
              <a:latin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solidFill>
                  <a:schemeClr val="tx2"/>
                </a:solidFill>
                <a:sym typeface="+mn-ea"/>
              </a:rPr>
              <a:t>Characterize </a:t>
            </a:r>
            <a:r>
              <a:rPr lang="en-GB" sz="2400" b="1" dirty="0">
                <a:solidFill>
                  <a:schemeClr val="tx2"/>
                </a:solidFill>
                <a:sym typeface="+mn-ea"/>
              </a:rPr>
              <a:t>molecular </a:t>
            </a:r>
            <a:r>
              <a:rPr lang="en-GB" sz="2400" b="1" dirty="0" smtClean="0">
                <a:solidFill>
                  <a:schemeClr val="tx2"/>
                </a:solidFill>
                <a:sym typeface="+mn-ea"/>
              </a:rPr>
              <a:t>architecture </a:t>
            </a:r>
            <a:r>
              <a:rPr lang="en-GB" sz="2400" b="1" dirty="0">
                <a:solidFill>
                  <a:schemeClr val="tx2"/>
                </a:solidFill>
                <a:sym typeface="+mn-ea"/>
              </a:rPr>
              <a:t>of a hydrated corn starch granule</a:t>
            </a:r>
            <a:endParaRPr lang="en-GB" sz="2400" b="1" dirty="0">
              <a:solidFill>
                <a:schemeClr val="tx2"/>
              </a:solidFill>
              <a:sym typeface="+mn-ea"/>
            </a:endParaRPr>
          </a:p>
          <a:p>
            <a:pPr indent="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s-ES" sz="2400" b="1" dirty="0">
                <a:solidFill>
                  <a:schemeClr val="tx2"/>
                </a:solidFill>
              </a:rPr>
              <a:t>Identify the different orientational properties of the elementary orthorhombic starch </a:t>
            </a:r>
            <a:r>
              <a:rPr lang="es-ES" sz="2400" b="1" dirty="0" smtClean="0">
                <a:solidFill>
                  <a:schemeClr val="tx2"/>
                </a:solidFill>
              </a:rPr>
              <a:t>structures</a:t>
            </a:r>
            <a:r>
              <a:rPr lang="en-GB" alt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</a:rPr>
              <a:t>acting </a:t>
            </a:r>
            <a:r>
              <a:rPr lang="es-ES" sz="2400" b="1" dirty="0">
                <a:solidFill>
                  <a:schemeClr val="tx2"/>
                </a:solidFill>
              </a:rPr>
              <a:t>as the THG </a:t>
            </a:r>
            <a:r>
              <a:rPr lang="es-ES" sz="2400" b="1" dirty="0" smtClean="0">
                <a:solidFill>
                  <a:schemeClr val="tx2"/>
                </a:solidFill>
              </a:rPr>
              <a:t>sources</a:t>
            </a:r>
            <a:endParaRPr lang="es-ES" sz="2400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en-GB" altLang="en-US" sz="2400" dirty="0" smtClean="0">
              <a:solidFill>
                <a:schemeClr val="bg1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 </a:t>
            </a:r>
            <a:endParaRPr lang="en-GB" altLang="en-US" sz="2400" dirty="0" smtClean="0">
              <a:solidFill>
                <a:schemeClr val="bg1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698875" y="347345"/>
            <a:ext cx="5824855" cy="592455"/>
          </a:xfrm>
          <a:prstGeom prst="rect">
            <a:avLst/>
          </a:prstGeom>
          <a:solidFill>
            <a:schemeClr val="bg1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Goal of this Research</a:t>
            </a:r>
            <a:endParaRPr lang="en-GB" sz="4400" dirty="0">
              <a:ln>
                <a:solidFill>
                  <a:schemeClr val="tx2"/>
                </a:solidFill>
              </a:ln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20320" y="608593"/>
            <a:ext cx="12191365" cy="31813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Third Harmonic Generation</a:t>
            </a:r>
            <a:r>
              <a:rPr lang="en-GB" sz="40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 </a:t>
            </a:r>
            <a:endParaRPr lang="en-GB" sz="4000" b="1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0067" y="1419215"/>
            <a:ext cx="8646169" cy="3331845"/>
            <a:chOff x="2279" y="4047"/>
            <a:chExt cx="14291" cy="5247"/>
          </a:xfrm>
        </p:grpSpPr>
        <p:grpSp>
          <p:nvGrpSpPr>
            <p:cNvPr id="16" name="Group 15"/>
            <p:cNvGrpSpPr/>
            <p:nvPr/>
          </p:nvGrpSpPr>
          <p:grpSpPr>
            <a:xfrm>
              <a:off x="4494" y="4047"/>
              <a:ext cx="9980" cy="5247"/>
              <a:chOff x="5702" y="4047"/>
              <a:chExt cx="9980" cy="5247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5702" y="4207"/>
                <a:ext cx="9980" cy="5087"/>
                <a:chOff x="4092" y="3870"/>
                <a:chExt cx="9980" cy="5087"/>
              </a:xfrm>
            </p:grpSpPr>
            <p:pic>
              <p:nvPicPr>
                <p:cNvPr id="133" name="Picture 132" descr="Picture3"/>
                <p:cNvPicPr>
                  <a:picLocks noChangeAspect="1"/>
                </p:cNvPicPr>
                <p:nvPr/>
              </p:nvPicPr>
              <p:blipFill>
                <a:blip r:embed="rId1" cstate="print"/>
                <a:srcRect l="26897" t="7660"/>
                <a:stretch>
                  <a:fillRect/>
                </a:stretch>
              </p:blipFill>
              <p:spPr>
                <a:xfrm>
                  <a:off x="4092" y="3870"/>
                  <a:ext cx="9980" cy="5087"/>
                </a:xfrm>
                <a:prstGeom prst="rect">
                  <a:avLst/>
                </a:prstGeom>
              </p:spPr>
            </p:pic>
            <p:sp>
              <p:nvSpPr>
                <p:cNvPr id="136" name="Text Box 135"/>
                <p:cNvSpPr txBox="1"/>
                <p:nvPr/>
              </p:nvSpPr>
              <p:spPr>
                <a:xfrm>
                  <a:off x="9216" y="7856"/>
                  <a:ext cx="1162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en-US" sz="2800" b="1">
                      <a:cs typeface="+mn-lt"/>
                    </a:rPr>
                    <a:t>χ</a:t>
                  </a:r>
                  <a:r>
                    <a:rPr lang="el-GR" altLang="en-US" sz="3600" b="1" baseline="30000">
                      <a:latin typeface="Arial Unicode MS" panose="020B0604020202020204" charset="-122"/>
                      <a:ea typeface="Arial Unicode MS" panose="020B0604020202020204" charset="-122"/>
                      <a:cs typeface="Arial Unicode MS" panose="020B0604020202020204" charset="-122"/>
                    </a:rPr>
                    <a:t>﹙</a:t>
                  </a:r>
                  <a:r>
                    <a:rPr lang="el-GR" altLang="en-US" sz="2800" b="1" baseline="30000">
                      <a:latin typeface="Arial Unicode MS" panose="020B0604020202020204" charset="-122"/>
                      <a:ea typeface="Arial Unicode MS" panose="020B0604020202020204" charset="-122"/>
                      <a:cs typeface="Arial Unicode MS" panose="020B0604020202020204" charset="-122"/>
                    </a:rPr>
                    <a:t>3</a:t>
                  </a:r>
                  <a:r>
                    <a:rPr lang="el-GR" altLang="en-US" sz="3600" b="1" baseline="30000">
                      <a:latin typeface="Arial Unicode MS" panose="020B0604020202020204" charset="-122"/>
                      <a:ea typeface="Arial Unicode MS" panose="020B0604020202020204" charset="-122"/>
                      <a:cs typeface="Arial Unicode MS" panose="020B0604020202020204" charset="-122"/>
                    </a:rPr>
                    <a:t>﹚</a:t>
                  </a:r>
                  <a:endParaRPr lang="el-GR" altLang="en-US" sz="3600" b="1" baseline="30000"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259" y="4047"/>
                <a:ext cx="7101" cy="1644"/>
                <a:chOff x="6259" y="4047"/>
                <a:chExt cx="7101" cy="1644"/>
              </a:xfrm>
            </p:grpSpPr>
            <p:sp>
              <p:nvSpPr>
                <p:cNvPr id="6" name="Text Box 5"/>
                <p:cNvSpPr txBox="1"/>
                <p:nvPr/>
              </p:nvSpPr>
              <p:spPr>
                <a:xfrm>
                  <a:off x="6259" y="4326"/>
                  <a:ext cx="885" cy="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en-US" sz="2800" b="1">
                      <a:solidFill>
                        <a:srgbClr val="FF0000"/>
                      </a:solidFill>
                    </a:rPr>
                    <a:t>ω</a:t>
                  </a:r>
                  <a:endParaRPr lang="el-GR" altLang="en-US" sz="28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Text Box 6"/>
                <p:cNvSpPr txBox="1"/>
                <p:nvPr/>
              </p:nvSpPr>
              <p:spPr>
                <a:xfrm>
                  <a:off x="7344" y="4180"/>
                  <a:ext cx="885" cy="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en-US" sz="2800" b="1">
                      <a:solidFill>
                        <a:srgbClr val="FF0000"/>
                      </a:solidFill>
                    </a:rPr>
                    <a:t>ω</a:t>
                  </a:r>
                  <a:endParaRPr lang="el-GR" altLang="en-US" sz="28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Text Box 7"/>
                <p:cNvSpPr txBox="1"/>
                <p:nvPr/>
              </p:nvSpPr>
              <p:spPr>
                <a:xfrm>
                  <a:off x="8561" y="4047"/>
                  <a:ext cx="885" cy="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en-US" sz="2800" b="1">
                      <a:solidFill>
                        <a:srgbClr val="FF0000"/>
                      </a:solidFill>
                    </a:rPr>
                    <a:t>ω</a:t>
                  </a:r>
                  <a:endParaRPr lang="el-GR" altLang="en-US" sz="28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 Box 8"/>
                <p:cNvSpPr txBox="1"/>
                <p:nvPr/>
              </p:nvSpPr>
              <p:spPr>
                <a:xfrm>
                  <a:off x="12288" y="4869"/>
                  <a:ext cx="1072" cy="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en-US" sz="2800" b="1">
                      <a:solidFill>
                        <a:schemeClr val="accent6">
                          <a:lumMod val="75000"/>
                        </a:schemeClr>
                      </a:solidFill>
                    </a:rPr>
                    <a:t>3ω</a:t>
                  </a:r>
                  <a:endParaRPr lang="el-GR" altLang="en-US" sz="2800" b="1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3" name="Text Box 12"/>
            <p:cNvSpPr txBox="1"/>
            <p:nvPr/>
          </p:nvSpPr>
          <p:spPr>
            <a:xfrm>
              <a:off x="2279" y="4180"/>
              <a:ext cx="2571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>
                  <a:solidFill>
                    <a:srgbClr val="FF0000"/>
                  </a:solidFill>
                </a:rPr>
                <a:t>Incident photons  fs Laser</a:t>
              </a:r>
              <a:endParaRPr lang="en-GB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13641" y="4180"/>
              <a:ext cx="292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6">
                      <a:lumMod val="75000"/>
                    </a:schemeClr>
                  </a:solidFill>
                </a:rPr>
                <a:t>Emitted  photons  THG </a:t>
              </a:r>
              <a:endParaRPr lang="en-GB" altLang="en-US" sz="2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Rectangles 16"/>
            <p:cNvSpPr/>
            <p:nvPr/>
          </p:nvSpPr>
          <p:spPr>
            <a:xfrm>
              <a:off x="13104" y="6081"/>
              <a:ext cx="1307" cy="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46855" y="5337165"/>
            <a:ext cx="3347720" cy="828040"/>
            <a:chOff x="2571" y="1741"/>
            <a:chExt cx="5272" cy="130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2642" y="1853"/>
              <a:ext cx="5155" cy="1036"/>
              <a:chOff x="6802" y="2360"/>
              <a:chExt cx="4978" cy="1000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print"/>
              <a:srcRect t="23106" r="83134" b="10227"/>
              <a:stretch>
                <a:fillRect/>
              </a:stretch>
            </p:blipFill>
            <p:spPr>
              <a:xfrm>
                <a:off x="6802" y="2480"/>
                <a:ext cx="2282" cy="880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/>
              <a:srcRect l="66703" t="14015" r="13194" b="10606"/>
              <a:stretch>
                <a:fillRect/>
              </a:stretch>
            </p:blipFill>
            <p:spPr>
              <a:xfrm>
                <a:off x="9060" y="2360"/>
                <a:ext cx="2720" cy="995"/>
              </a:xfrm>
              <a:prstGeom prst="rect">
                <a:avLst/>
              </a:prstGeom>
            </p:spPr>
          </p:pic>
        </p:grpSp>
        <p:sp>
          <p:nvSpPr>
            <p:cNvPr id="4" name="Rectangles 3"/>
            <p:cNvSpPr/>
            <p:nvPr/>
          </p:nvSpPr>
          <p:spPr>
            <a:xfrm>
              <a:off x="2571" y="1741"/>
              <a:ext cx="5272" cy="130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Box 10"/>
          <p:cNvSpPr txBox="1"/>
          <p:nvPr/>
        </p:nvSpPr>
        <p:spPr>
          <a:xfrm>
            <a:off x="4083" y="-27305"/>
            <a:ext cx="515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A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 of THG</a:t>
            </a:r>
            <a:endParaRPr lang="en-GB" altLang="en-A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245" y="289560"/>
            <a:ext cx="7338695" cy="6419215"/>
            <a:chOff x="497" y="-54"/>
            <a:chExt cx="11557" cy="10109"/>
          </a:xfrm>
        </p:grpSpPr>
        <p:sp>
          <p:nvSpPr>
            <p:cNvPr id="11" name="Rectangles 10"/>
            <p:cNvSpPr/>
            <p:nvPr/>
          </p:nvSpPr>
          <p:spPr>
            <a:xfrm flipH="1">
              <a:off x="6862" y="1464"/>
              <a:ext cx="2191" cy="714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320" y="1209"/>
              <a:ext cx="2628" cy="1218"/>
            </a:xfrm>
            <a:prstGeom prst="cube">
              <a:avLst>
                <a:gd name="adj" fmla="val 2666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10"/>
            <p:cNvSpPr>
              <a:spLocks noChangeArrowheads="1"/>
            </p:cNvSpPr>
            <p:nvPr/>
          </p:nvSpPr>
          <p:spPr bwMode="auto">
            <a:xfrm>
              <a:off x="539" y="-54"/>
              <a:ext cx="11515" cy="5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3600" i="1" dirty="0">
                  <a:ln>
                    <a:solidFill>
                      <a:schemeClr val="tx2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  <a:cs typeface="Calibri" panose="020F0502020204030204"/>
                </a:rPr>
                <a:t>Setup</a:t>
              </a:r>
              <a:r>
                <a:rPr lang="en-GB" sz="3600" b="1" dirty="0">
                  <a:solidFill>
                    <a:schemeClr val="tx1"/>
                  </a:solidFill>
                  <a:latin typeface="Calibri" panose="020F0502020204030204"/>
                  <a:cs typeface="Calibri" panose="020F0502020204030204"/>
                </a:rPr>
                <a:t>  </a:t>
              </a:r>
              <a:endParaRPr lang="en-GB" sz="36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85" name="Rectangles 84"/>
            <p:cNvSpPr/>
            <p:nvPr/>
          </p:nvSpPr>
          <p:spPr>
            <a:xfrm flipH="1">
              <a:off x="3806" y="1464"/>
              <a:ext cx="2972" cy="716"/>
            </a:xfrm>
            <a:prstGeom prst="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75000"/>
                  </a:schemeClr>
                </a:gs>
                <a:gs pos="60000">
                  <a:schemeClr val="accent6">
                    <a:lumMod val="75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10800000">
              <a:off x="3688" y="1468"/>
              <a:ext cx="305" cy="712"/>
            </a:xfrm>
            <a:prstGeom prst="ellipse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lumMod val="75000"/>
                  </a:schemeClr>
                </a:gs>
                <a:gs pos="43000">
                  <a:schemeClr val="accent6">
                    <a:lumMod val="75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106"/>
            <p:cNvSpPr txBox="1"/>
            <p:nvPr/>
          </p:nvSpPr>
          <p:spPr>
            <a:xfrm>
              <a:off x="1467" y="1652"/>
              <a:ext cx="217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Detector 1</a:t>
              </a:r>
              <a:endParaRPr lang="en-GB" altLang="en-US" sz="2000"/>
            </a:p>
          </p:txBody>
        </p:sp>
        <p:sp>
          <p:nvSpPr>
            <p:cNvPr id="6" name="Oval 5"/>
            <p:cNvSpPr/>
            <p:nvPr/>
          </p:nvSpPr>
          <p:spPr>
            <a:xfrm rot="10800000" flipH="1">
              <a:off x="5482" y="7099"/>
              <a:ext cx="292" cy="11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s 32"/>
            <p:cNvSpPr/>
            <p:nvPr/>
          </p:nvSpPr>
          <p:spPr>
            <a:xfrm flipH="1">
              <a:off x="1014" y="7551"/>
              <a:ext cx="4634" cy="228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 flipV="1">
              <a:off x="8584" y="3980"/>
              <a:ext cx="820" cy="468"/>
            </a:xfrm>
            <a:prstGeom prst="triangle">
              <a:avLst>
                <a:gd name="adj" fmla="val 49951"/>
              </a:avLst>
            </a:prstGeom>
            <a:gradFill>
              <a:gsLst>
                <a:gs pos="61000">
                  <a:schemeClr val="accent6">
                    <a:lumMod val="75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9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iagonal Stripe 82"/>
            <p:cNvSpPr/>
            <p:nvPr/>
          </p:nvSpPr>
          <p:spPr>
            <a:xfrm rot="8280000" flipH="1">
              <a:off x="8555" y="3384"/>
              <a:ext cx="960" cy="839"/>
            </a:xfrm>
            <a:prstGeom prst="diagStripe">
              <a:avLst>
                <a:gd name="adj" fmla="val 66826"/>
              </a:avLst>
            </a:prstGeom>
            <a:gradFill>
              <a:gsLst>
                <a:gs pos="27000">
                  <a:schemeClr val="bg2">
                    <a:lumMod val="9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Text Box 115"/>
            <p:cNvSpPr txBox="1"/>
            <p:nvPr/>
          </p:nvSpPr>
          <p:spPr>
            <a:xfrm>
              <a:off x="6310" y="2867"/>
              <a:ext cx="208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Condenser</a:t>
              </a:r>
              <a:endParaRPr lang="en-GB" altLang="en-US" sz="2000"/>
            </a:p>
            <a:p>
              <a:pPr algn="ctr"/>
              <a:r>
                <a:rPr lang="en-GB" altLang="en-US" sz="2000"/>
                <a:t>Lens</a:t>
              </a:r>
              <a:endParaRPr lang="en-GB" altLang="en-US" sz="2000"/>
            </a:p>
          </p:txBody>
        </p:sp>
        <p:sp>
          <p:nvSpPr>
            <p:cNvPr id="120" name="Text Box 119"/>
            <p:cNvSpPr txBox="1"/>
            <p:nvPr/>
          </p:nvSpPr>
          <p:spPr>
            <a:xfrm>
              <a:off x="6272" y="5291"/>
              <a:ext cx="218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000"/>
                <a:t>Objective</a:t>
              </a:r>
              <a:endParaRPr lang="en-GB" altLang="en-US" sz="2000"/>
            </a:p>
            <a:p>
              <a:pPr algn="ctr"/>
              <a:r>
                <a:rPr lang="en-GB" altLang="en-US" sz="2000"/>
                <a:t>Lens</a:t>
              </a:r>
              <a:endParaRPr lang="en-GB" altLang="en-US" sz="2000"/>
            </a:p>
          </p:txBody>
        </p:sp>
        <p:sp>
          <p:nvSpPr>
            <p:cNvPr id="115" name="Rectangles 114"/>
            <p:cNvSpPr/>
            <p:nvPr/>
          </p:nvSpPr>
          <p:spPr>
            <a:xfrm rot="16200000" flipH="1">
              <a:off x="2187" y="6249"/>
              <a:ext cx="807" cy="228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s 31"/>
            <p:cNvSpPr/>
            <p:nvPr/>
          </p:nvSpPr>
          <p:spPr>
            <a:xfrm rot="1380000">
              <a:off x="896" y="7935"/>
              <a:ext cx="1847" cy="229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s 30"/>
            <p:cNvSpPr/>
            <p:nvPr/>
          </p:nvSpPr>
          <p:spPr>
            <a:xfrm rot="1980000">
              <a:off x="862" y="7163"/>
              <a:ext cx="195" cy="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881" y="2606"/>
              <a:ext cx="1358" cy="4241"/>
              <a:chOff x="5694" y="3679"/>
              <a:chExt cx="1581" cy="4937"/>
            </a:xfrm>
          </p:grpSpPr>
          <p:sp>
            <p:nvSpPr>
              <p:cNvPr id="103" name="Cube 102"/>
              <p:cNvSpPr/>
              <p:nvPr/>
            </p:nvSpPr>
            <p:spPr>
              <a:xfrm rot="16200000">
                <a:off x="5752" y="6340"/>
                <a:ext cx="1458" cy="1092"/>
              </a:xfrm>
              <a:prstGeom prst="cube">
                <a:avLst>
                  <a:gd name="adj" fmla="val 26666"/>
                </a:avLst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6392" y="6072"/>
                <a:ext cx="245" cy="267"/>
              </a:xfrm>
              <a:prstGeom prst="ellipse">
                <a:avLst/>
              </a:prstGeom>
              <a:gradFill>
                <a:gsLst>
                  <a:gs pos="100000">
                    <a:srgbClr val="FF8787"/>
                  </a:gs>
                  <a:gs pos="51000">
                    <a:srgbClr val="FF0000"/>
                  </a:gs>
                  <a:gs pos="43000">
                    <a:srgbClr val="FF0000"/>
                  </a:gs>
                  <a:gs pos="0">
                    <a:srgbClr val="FF878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 Box 108"/>
              <p:cNvSpPr txBox="1"/>
              <p:nvPr/>
            </p:nvSpPr>
            <p:spPr>
              <a:xfrm rot="5400000">
                <a:off x="6000" y="6674"/>
                <a:ext cx="1218" cy="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en-US" sz="2000"/>
                  <a:t>OPO</a:t>
                </a:r>
                <a:endParaRPr lang="en-GB" altLang="en-US" sz="2000"/>
              </a:p>
            </p:txBody>
          </p:sp>
          <p:sp>
            <p:nvSpPr>
              <p:cNvPr id="112" name="Rectangles 111"/>
              <p:cNvSpPr/>
              <p:nvPr/>
            </p:nvSpPr>
            <p:spPr>
              <a:xfrm rot="16200000" flipH="1">
                <a:off x="6184" y="5740"/>
                <a:ext cx="660" cy="264"/>
              </a:xfrm>
              <a:prstGeom prst="rect">
                <a:avLst/>
              </a:prstGeom>
              <a:gradFill>
                <a:gsLst>
                  <a:gs pos="100000">
                    <a:srgbClr val="FF8787">
                      <a:alpha val="100000"/>
                    </a:srgbClr>
                  </a:gs>
                  <a:gs pos="50000">
                    <a:srgbClr val="FF0000"/>
                  </a:gs>
                  <a:gs pos="60000">
                    <a:srgbClr val="FF0000"/>
                  </a:gs>
                  <a:gs pos="0">
                    <a:srgbClr val="FF878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Cube 99"/>
              <p:cNvSpPr/>
              <p:nvPr/>
            </p:nvSpPr>
            <p:spPr>
              <a:xfrm rot="16200000">
                <a:off x="5392" y="3981"/>
                <a:ext cx="2098" cy="1493"/>
              </a:xfrm>
              <a:prstGeom prst="cube">
                <a:avLst>
                  <a:gd name="adj" fmla="val 26666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 Box 107"/>
              <p:cNvSpPr txBox="1"/>
              <p:nvPr/>
            </p:nvSpPr>
            <p:spPr>
              <a:xfrm rot="5400000">
                <a:off x="5539" y="4532"/>
                <a:ext cx="2010" cy="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sz="2000"/>
                  <a:t>IR Laser</a:t>
                </a:r>
                <a:endParaRPr lang="en-GB" altLang="en-US" sz="2000"/>
              </a:p>
            </p:txBody>
          </p:sp>
          <p:sp>
            <p:nvSpPr>
              <p:cNvPr id="111" name="Text Box 110"/>
              <p:cNvSpPr txBox="1"/>
              <p:nvPr/>
            </p:nvSpPr>
            <p:spPr>
              <a:xfrm flipH="1">
                <a:off x="5694" y="7957"/>
                <a:ext cx="1581" cy="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en-US" sz="2000"/>
                  <a:t>HWP</a:t>
                </a:r>
                <a:endParaRPr lang="en-GB" altLang="en-US" sz="2000"/>
              </a:p>
            </p:txBody>
          </p:sp>
        </p:grpSp>
        <p:sp>
          <p:nvSpPr>
            <p:cNvPr id="113" name="Rectangles 112"/>
            <p:cNvSpPr/>
            <p:nvPr/>
          </p:nvSpPr>
          <p:spPr>
            <a:xfrm rot="16200000" flipH="1">
              <a:off x="1725" y="7279"/>
              <a:ext cx="1753" cy="227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s 25"/>
            <p:cNvSpPr/>
            <p:nvPr/>
          </p:nvSpPr>
          <p:spPr>
            <a:xfrm rot="16200000" flipH="1">
              <a:off x="2342" y="5873"/>
              <a:ext cx="390" cy="15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 Box 120"/>
            <p:cNvSpPr txBox="1"/>
            <p:nvPr/>
          </p:nvSpPr>
          <p:spPr>
            <a:xfrm>
              <a:off x="3127" y="7837"/>
              <a:ext cx="22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altLang="en-US" sz="2000"/>
                <a:t>x-y scanner mirrors</a:t>
              </a:r>
              <a:endParaRPr lang="en-GB" altLang="en-US" sz="2000"/>
            </a:p>
          </p:txBody>
        </p:sp>
        <p:sp>
          <p:nvSpPr>
            <p:cNvPr id="123" name="Rectangles 122"/>
            <p:cNvSpPr/>
            <p:nvPr/>
          </p:nvSpPr>
          <p:spPr>
            <a:xfrm rot="1980000">
              <a:off x="2564" y="8011"/>
              <a:ext cx="195" cy="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1200000">
              <a:off x="497" y="7029"/>
              <a:ext cx="2729" cy="18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" cstate="print"/>
            <a:srcRect l="73" t="12572" r="66779" b="6428"/>
            <a:stretch>
              <a:fillRect/>
            </a:stretch>
          </p:blipFill>
          <p:spPr>
            <a:xfrm>
              <a:off x="3316" y="5500"/>
              <a:ext cx="1919" cy="1726"/>
            </a:xfrm>
            <a:prstGeom prst="rect">
              <a:avLst/>
            </a:prstGeom>
          </p:spPr>
        </p:pic>
        <p:sp>
          <p:nvSpPr>
            <p:cNvPr id="18" name="Rectangles 17"/>
            <p:cNvSpPr/>
            <p:nvPr/>
          </p:nvSpPr>
          <p:spPr>
            <a:xfrm rot="10800000" flipH="1" flipV="1">
              <a:off x="4972" y="1022"/>
              <a:ext cx="427" cy="17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 rot="5400000" flipV="1">
              <a:off x="4189" y="1405"/>
              <a:ext cx="195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Polarizer</a:t>
              </a:r>
              <a:endParaRPr lang="en-GB" altLang="en-US" sz="2000"/>
            </a:p>
          </p:txBody>
        </p:sp>
        <p:sp>
          <p:nvSpPr>
            <p:cNvPr id="38" name="Rectangles 37"/>
            <p:cNvSpPr/>
            <p:nvPr/>
          </p:nvSpPr>
          <p:spPr>
            <a:xfrm rot="5400000" flipH="1">
              <a:off x="8329" y="6426"/>
              <a:ext cx="1410" cy="737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s 22"/>
            <p:cNvSpPr/>
            <p:nvPr/>
          </p:nvSpPr>
          <p:spPr>
            <a:xfrm flipH="1">
              <a:off x="5995" y="7242"/>
              <a:ext cx="2786" cy="730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0800000" flipH="1">
              <a:off x="5848" y="7089"/>
              <a:ext cx="292" cy="11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s 27"/>
            <p:cNvSpPr/>
            <p:nvPr/>
          </p:nvSpPr>
          <p:spPr>
            <a:xfrm rot="2760000" flipH="1">
              <a:off x="8681" y="6601"/>
              <a:ext cx="555" cy="18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s 35"/>
            <p:cNvSpPr/>
            <p:nvPr/>
          </p:nvSpPr>
          <p:spPr>
            <a:xfrm rot="10800000" flipH="1" flipV="1">
              <a:off x="6482" y="1022"/>
              <a:ext cx="427" cy="1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s 39"/>
            <p:cNvSpPr/>
            <p:nvPr/>
          </p:nvSpPr>
          <p:spPr>
            <a:xfrm rot="10800000" flipH="1" flipV="1">
              <a:off x="5995" y="1022"/>
              <a:ext cx="427" cy="1701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41"/>
            <p:cNvSpPr txBox="1"/>
            <p:nvPr/>
          </p:nvSpPr>
          <p:spPr>
            <a:xfrm rot="5400000" flipV="1">
              <a:off x="5486" y="1605"/>
              <a:ext cx="195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000"/>
                <a:t>Filters</a:t>
              </a:r>
              <a:endParaRPr lang="en-GB" altLang="en-US" sz="2000"/>
            </a:p>
          </p:txBody>
        </p:sp>
        <p:sp>
          <p:nvSpPr>
            <p:cNvPr id="44" name="Text Box 43"/>
            <p:cNvSpPr txBox="1"/>
            <p:nvPr/>
          </p:nvSpPr>
          <p:spPr>
            <a:xfrm rot="18900000">
              <a:off x="8320" y="7162"/>
              <a:ext cx="138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Mirror</a:t>
              </a:r>
              <a:endParaRPr lang="en-GB" altLang="en-US" sz="2000"/>
            </a:p>
          </p:txBody>
        </p:sp>
        <p:sp>
          <p:nvSpPr>
            <p:cNvPr id="56" name="Text Box 55"/>
            <p:cNvSpPr txBox="1"/>
            <p:nvPr/>
          </p:nvSpPr>
          <p:spPr>
            <a:xfrm>
              <a:off x="1961" y="6321"/>
              <a:ext cx="113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HWP</a:t>
              </a:r>
              <a:endParaRPr lang="en-GB" altLang="en-US" sz="2000"/>
            </a:p>
          </p:txBody>
        </p:sp>
        <p:sp>
          <p:nvSpPr>
            <p:cNvPr id="69" name="Curved Up Arrow 68"/>
            <p:cNvSpPr/>
            <p:nvPr/>
          </p:nvSpPr>
          <p:spPr>
            <a:xfrm flipH="1">
              <a:off x="2295" y="6892"/>
              <a:ext cx="580" cy="224"/>
            </a:xfrm>
            <a:prstGeom prst="curvedUp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Curved Down Arrow 72"/>
            <p:cNvSpPr/>
            <p:nvPr/>
          </p:nvSpPr>
          <p:spPr>
            <a:xfrm rot="6660000">
              <a:off x="3452" y="6768"/>
              <a:ext cx="323" cy="186"/>
            </a:xfrm>
            <a:prstGeom prst="curvedDown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2094" y="9334"/>
              <a:ext cx="4057" cy="721"/>
              <a:chOff x="11881" y="9108"/>
              <a:chExt cx="4057" cy="721"/>
            </a:xfrm>
          </p:grpSpPr>
          <p:sp>
            <p:nvSpPr>
              <p:cNvPr id="88" name="Rectangles 87"/>
              <p:cNvSpPr/>
              <p:nvPr/>
            </p:nvSpPr>
            <p:spPr>
              <a:xfrm flipH="1">
                <a:off x="11881" y="9273"/>
                <a:ext cx="621" cy="302"/>
              </a:xfrm>
              <a:prstGeom prst="rect">
                <a:avLst/>
              </a:prstGeom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6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 Box 89"/>
              <p:cNvSpPr txBox="1"/>
              <p:nvPr/>
            </p:nvSpPr>
            <p:spPr>
              <a:xfrm>
                <a:off x="12475" y="9108"/>
                <a:ext cx="3463" cy="7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altLang="en-US" sz="2000" b="1">
                    <a:solidFill>
                      <a:schemeClr val="accent6">
                        <a:lumMod val="75000"/>
                      </a:schemeClr>
                    </a:solidFill>
                  </a:rPr>
                  <a:t>THG - endogenous</a:t>
                </a:r>
                <a:endParaRPr lang="en-GB" altLang="en-US" sz="20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3" name="Text Box 92"/>
            <p:cNvSpPr txBox="1"/>
            <p:nvPr/>
          </p:nvSpPr>
          <p:spPr>
            <a:xfrm>
              <a:off x="9803" y="4605"/>
              <a:ext cx="20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Sample</a:t>
              </a:r>
              <a:endParaRPr lang="en-GB" altLang="en-US" sz="2000"/>
            </a:p>
          </p:txBody>
        </p:sp>
        <p:sp>
          <p:nvSpPr>
            <p:cNvPr id="2" name="Rectangles 1"/>
            <p:cNvSpPr/>
            <p:nvPr/>
          </p:nvSpPr>
          <p:spPr>
            <a:xfrm rot="5400000" flipH="1">
              <a:off x="8025" y="2279"/>
              <a:ext cx="2006" cy="753"/>
            </a:xfrm>
            <a:prstGeom prst="rect">
              <a:avLst/>
            </a:prstGeom>
            <a:gradFill>
              <a:gsLst>
                <a:gs pos="100000">
                  <a:srgbClr val="FF8787">
                    <a:alpha val="100000"/>
                  </a:srgbClr>
                </a:gs>
                <a:gs pos="50000">
                  <a:srgbClr val="FF0000"/>
                </a:gs>
                <a:gs pos="60000">
                  <a:srgbClr val="FF0000"/>
                </a:gs>
                <a:gs pos="0">
                  <a:srgbClr val="FF878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 flipH="1">
              <a:off x="6868" y="1566"/>
              <a:ext cx="2184" cy="536"/>
            </a:xfrm>
            <a:prstGeom prst="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75000"/>
                  </a:schemeClr>
                </a:gs>
                <a:gs pos="60000">
                  <a:schemeClr val="accent6">
                    <a:lumMod val="75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s 78"/>
            <p:cNvSpPr/>
            <p:nvPr/>
          </p:nvSpPr>
          <p:spPr>
            <a:xfrm rot="5400000" flipH="1">
              <a:off x="8087" y="2345"/>
              <a:ext cx="1923" cy="536"/>
            </a:xfrm>
            <a:prstGeom prst="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75000"/>
                  </a:schemeClr>
                </a:gs>
                <a:gs pos="60000">
                  <a:schemeClr val="accent6">
                    <a:lumMod val="75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s 79"/>
            <p:cNvSpPr/>
            <p:nvPr/>
          </p:nvSpPr>
          <p:spPr>
            <a:xfrm flipV="1">
              <a:off x="8289" y="2804"/>
              <a:ext cx="1514" cy="10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flipH="1">
              <a:off x="8585" y="4652"/>
              <a:ext cx="820" cy="468"/>
            </a:xfrm>
            <a:prstGeom prst="triangle">
              <a:avLst>
                <a:gd name="adj" fmla="val 49951"/>
              </a:avLst>
            </a:prstGeom>
            <a:gradFill>
              <a:gsLst>
                <a:gs pos="61000">
                  <a:srgbClr val="FF0000"/>
                </a:gs>
                <a:gs pos="0">
                  <a:srgbClr val="FF8787"/>
                </a:gs>
                <a:gs pos="49000">
                  <a:srgbClr val="FF0000"/>
                </a:gs>
                <a:gs pos="100000">
                  <a:srgbClr val="FF8787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gonal Stripe 15"/>
            <p:cNvSpPr/>
            <p:nvPr/>
          </p:nvSpPr>
          <p:spPr>
            <a:xfrm rot="13320000" flipH="1" flipV="1">
              <a:off x="8555" y="4829"/>
              <a:ext cx="960" cy="839"/>
            </a:xfrm>
            <a:prstGeom prst="diagStripe">
              <a:avLst>
                <a:gd name="adj" fmla="val 66826"/>
              </a:avLst>
            </a:prstGeom>
            <a:gradFill>
              <a:gsLst>
                <a:gs pos="27000">
                  <a:schemeClr val="bg2">
                    <a:lumMod val="9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flipV="1">
              <a:off x="8238" y="5243"/>
              <a:ext cx="1635" cy="1273"/>
              <a:chOff x="3918" y="4793"/>
              <a:chExt cx="720" cy="744"/>
            </a:xfrm>
          </p:grpSpPr>
          <p:sp>
            <p:nvSpPr>
              <p:cNvPr id="67" name="Rectangles 66"/>
              <p:cNvSpPr/>
              <p:nvPr/>
            </p:nvSpPr>
            <p:spPr>
              <a:xfrm>
                <a:off x="3988" y="4850"/>
                <a:ext cx="567" cy="12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s 44"/>
              <p:cNvSpPr/>
              <p:nvPr/>
            </p:nvSpPr>
            <p:spPr>
              <a:xfrm>
                <a:off x="3950" y="4907"/>
                <a:ext cx="645" cy="140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52000">
                    <a:schemeClr val="bg2"/>
                  </a:gs>
                  <a:gs pos="60000">
                    <a:schemeClr val="bg2"/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s 45"/>
              <p:cNvSpPr/>
              <p:nvPr/>
            </p:nvSpPr>
            <p:spPr>
              <a:xfrm>
                <a:off x="3955" y="5296"/>
                <a:ext cx="645" cy="20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s 46"/>
              <p:cNvSpPr/>
              <p:nvPr/>
            </p:nvSpPr>
            <p:spPr>
              <a:xfrm>
                <a:off x="3974" y="4793"/>
                <a:ext cx="605" cy="5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920" y="5047"/>
                <a:ext cx="710" cy="25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50" idx="1"/>
                <a:endCxn id="50" idx="1"/>
              </p:cNvCxnSpPr>
              <p:nvPr/>
            </p:nvCxnSpPr>
            <p:spPr>
              <a:xfrm>
                <a:off x="3920" y="5172"/>
                <a:ext cx="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0" idx="1"/>
                <a:endCxn id="50" idx="1"/>
              </p:cNvCxnSpPr>
              <p:nvPr/>
            </p:nvCxnSpPr>
            <p:spPr>
              <a:xfrm>
                <a:off x="3920" y="5172"/>
                <a:ext cx="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1"/>
                <a:endCxn id="50" idx="1"/>
              </p:cNvCxnSpPr>
              <p:nvPr/>
            </p:nvCxnSpPr>
            <p:spPr>
              <a:xfrm>
                <a:off x="3920" y="5172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54" name="Rectangles 53"/>
              <p:cNvSpPr/>
              <p:nvPr/>
            </p:nvSpPr>
            <p:spPr>
              <a:xfrm>
                <a:off x="3918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s 54"/>
              <p:cNvSpPr/>
              <p:nvPr/>
            </p:nvSpPr>
            <p:spPr>
              <a:xfrm>
                <a:off x="3977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s 56"/>
              <p:cNvSpPr/>
              <p:nvPr/>
            </p:nvSpPr>
            <p:spPr>
              <a:xfrm>
                <a:off x="4039" y="5048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s 57"/>
              <p:cNvSpPr/>
              <p:nvPr/>
            </p:nvSpPr>
            <p:spPr>
              <a:xfrm>
                <a:off x="4100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s 58"/>
              <p:cNvSpPr/>
              <p:nvPr/>
            </p:nvSpPr>
            <p:spPr>
              <a:xfrm>
                <a:off x="4161" y="5048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s 59"/>
              <p:cNvSpPr/>
              <p:nvPr/>
            </p:nvSpPr>
            <p:spPr>
              <a:xfrm>
                <a:off x="4220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s 60"/>
              <p:cNvSpPr/>
              <p:nvPr/>
            </p:nvSpPr>
            <p:spPr>
              <a:xfrm>
                <a:off x="4280" y="5048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s 61"/>
              <p:cNvSpPr/>
              <p:nvPr/>
            </p:nvSpPr>
            <p:spPr>
              <a:xfrm>
                <a:off x="4340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s 62"/>
              <p:cNvSpPr/>
              <p:nvPr/>
            </p:nvSpPr>
            <p:spPr>
              <a:xfrm>
                <a:off x="4400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s 63"/>
              <p:cNvSpPr/>
              <p:nvPr/>
            </p:nvSpPr>
            <p:spPr>
              <a:xfrm>
                <a:off x="4460" y="5047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s 64"/>
              <p:cNvSpPr/>
              <p:nvPr/>
            </p:nvSpPr>
            <p:spPr>
              <a:xfrm>
                <a:off x="4522" y="5048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s 65"/>
              <p:cNvSpPr/>
              <p:nvPr/>
            </p:nvSpPr>
            <p:spPr>
              <a:xfrm>
                <a:off x="4582" y="5048"/>
                <a:ext cx="57" cy="2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s 47"/>
              <p:cNvSpPr/>
              <p:nvPr/>
            </p:nvSpPr>
            <p:spPr>
              <a:xfrm>
                <a:off x="3978" y="5509"/>
                <a:ext cx="595" cy="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s 73"/>
            <p:cNvSpPr/>
            <p:nvPr/>
          </p:nvSpPr>
          <p:spPr>
            <a:xfrm>
              <a:off x="7354" y="4450"/>
              <a:ext cx="3269" cy="2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s 74"/>
            <p:cNvSpPr/>
            <p:nvPr/>
          </p:nvSpPr>
          <p:spPr>
            <a:xfrm>
              <a:off x="7473" y="4520"/>
              <a:ext cx="3098" cy="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 Box 118"/>
            <p:cNvSpPr txBox="1"/>
            <p:nvPr/>
          </p:nvSpPr>
          <p:spPr>
            <a:xfrm>
              <a:off x="4893" y="6589"/>
              <a:ext cx="194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Telescope</a:t>
              </a:r>
              <a:endParaRPr lang="en-GB" altLang="en-US" sz="2000"/>
            </a:p>
          </p:txBody>
        </p:sp>
        <p:sp>
          <p:nvSpPr>
            <p:cNvPr id="17" name="Rectangles 16"/>
            <p:cNvSpPr/>
            <p:nvPr/>
          </p:nvSpPr>
          <p:spPr>
            <a:xfrm rot="18960000" flipH="1">
              <a:off x="8799" y="823"/>
              <a:ext cx="555" cy="18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 rot="13500000" flipH="1" flipV="1">
              <a:off x="8369" y="1400"/>
              <a:ext cx="138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/>
                <a:t>Mirror</a:t>
              </a:r>
              <a:endParaRPr lang="en-GB" altLang="en-US" sz="2000"/>
            </a:p>
          </p:txBody>
        </p:sp>
        <p:sp>
          <p:nvSpPr>
            <p:cNvPr id="8" name="Diagonal Stripe 7"/>
            <p:cNvSpPr/>
            <p:nvPr/>
          </p:nvSpPr>
          <p:spPr>
            <a:xfrm rot="8100000" flipH="1" flipV="1">
              <a:off x="5678" y="7397"/>
              <a:ext cx="566" cy="545"/>
            </a:xfrm>
            <a:prstGeom prst="diagStripe">
              <a:avLst>
                <a:gd name="adj" fmla="val 47663"/>
              </a:avLst>
            </a:prstGeom>
            <a:gradFill>
              <a:gsLst>
                <a:gs pos="100000">
                  <a:srgbClr val="FF8787"/>
                </a:gs>
                <a:gs pos="50000">
                  <a:srgbClr val="FF0000"/>
                </a:gs>
                <a:gs pos="61000">
                  <a:srgbClr val="FF0000"/>
                </a:gs>
                <a:gs pos="0">
                  <a:srgbClr val="FF8787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27595" y="3057525"/>
            <a:ext cx="4312285" cy="3621405"/>
            <a:chOff x="11154" y="503"/>
            <a:chExt cx="6791" cy="5703"/>
          </a:xfrm>
        </p:grpSpPr>
        <p:sp>
          <p:nvSpPr>
            <p:cNvPr id="314" name="Rectangle 10"/>
            <p:cNvSpPr>
              <a:spLocks noChangeArrowheads="1"/>
            </p:cNvSpPr>
            <p:nvPr/>
          </p:nvSpPr>
          <p:spPr bwMode="auto">
            <a:xfrm>
              <a:off x="11154" y="503"/>
              <a:ext cx="6791" cy="5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2800" i="1" dirty="0">
                  <a:ln>
                    <a:solidFill>
                      <a:schemeClr val="tx2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  <a:cs typeface="Calibri" panose="020F0502020204030204"/>
                </a:rPr>
                <a:t>Laser-raster scanning</a:t>
              </a:r>
              <a:r>
                <a:rPr lang="en-GB" sz="2800" b="1" dirty="0">
                  <a:solidFill>
                    <a:schemeClr val="tx1"/>
                  </a:solidFill>
                  <a:latin typeface="Calibri" panose="020F0502020204030204"/>
                  <a:cs typeface="Calibri" panose="020F0502020204030204"/>
                </a:rPr>
                <a:t>  </a:t>
              </a:r>
              <a:endParaRPr lang="en-GB" sz="28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endParaRPr>
            </a:p>
          </p:txBody>
        </p:sp>
        <p:pic>
          <p:nvPicPr>
            <p:cNvPr id="3" name="Picture 2" descr="Picture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22" y="1043"/>
              <a:ext cx="3895" cy="516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758430" y="442595"/>
            <a:ext cx="3298825" cy="2510155"/>
            <a:chOff x="12043" y="132"/>
            <a:chExt cx="5195" cy="39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3" y="1880"/>
              <a:ext cx="3570" cy="2205"/>
            </a:xfrm>
            <a:prstGeom prst="rect">
              <a:avLst/>
            </a:prstGeom>
            <a:scene3d>
              <a:camera prst="orthographicFront">
                <a:rot lat="0" lon="0" rev="20700000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8" y="506"/>
              <a:ext cx="3600" cy="261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2692" y="132"/>
              <a:ext cx="1460" cy="1650"/>
            </a:xfrm>
            <a:custGeom>
              <a:avLst/>
              <a:gdLst>
                <a:gd name="connisteX0" fmla="*/ 927100 w 927100"/>
                <a:gd name="connsiteY0" fmla="*/ 1047750 h 1047750"/>
                <a:gd name="connisteX1" fmla="*/ 762000 w 927100"/>
                <a:gd name="connsiteY1" fmla="*/ 889000 h 1047750"/>
                <a:gd name="connisteX2" fmla="*/ 577850 w 927100"/>
                <a:gd name="connsiteY2" fmla="*/ 698500 h 1047750"/>
                <a:gd name="connisteX3" fmla="*/ 469900 w 927100"/>
                <a:gd name="connsiteY3" fmla="*/ 654050 h 1047750"/>
                <a:gd name="connisteX4" fmla="*/ 387350 w 927100"/>
                <a:gd name="connsiteY4" fmla="*/ 615950 h 1047750"/>
                <a:gd name="connisteX5" fmla="*/ 285750 w 927100"/>
                <a:gd name="connsiteY5" fmla="*/ 495300 h 1047750"/>
                <a:gd name="connisteX6" fmla="*/ 139700 w 927100"/>
                <a:gd name="connsiteY6" fmla="*/ 311150 h 1047750"/>
                <a:gd name="connisteX7" fmla="*/ 69850 w 927100"/>
                <a:gd name="connsiteY7" fmla="*/ 241300 h 1047750"/>
                <a:gd name="connisteX8" fmla="*/ 25400 w 927100"/>
                <a:gd name="connsiteY8" fmla="*/ 184150 h 1047750"/>
                <a:gd name="connisteX9" fmla="*/ 0 w 927100"/>
                <a:gd name="connsiteY9" fmla="*/ 114300 h 1047750"/>
                <a:gd name="connisteX10" fmla="*/ 44450 w 927100"/>
                <a:gd name="connsiteY10" fmla="*/ 31750 h 1047750"/>
                <a:gd name="connisteX11" fmla="*/ 133350 w 927100"/>
                <a:gd name="connsiteY11" fmla="*/ 0 h 1047750"/>
                <a:gd name="connisteX12" fmla="*/ 292100 w 927100"/>
                <a:gd name="connsiteY12" fmla="*/ 165100 h 1047750"/>
                <a:gd name="connisteX13" fmla="*/ 438150 w 927100"/>
                <a:gd name="connsiteY13" fmla="*/ 330200 h 1047750"/>
                <a:gd name="connisteX14" fmla="*/ 571500 w 927100"/>
                <a:gd name="connsiteY14" fmla="*/ 469900 h 1047750"/>
                <a:gd name="connisteX15" fmla="*/ 603250 w 927100"/>
                <a:gd name="connsiteY15" fmla="*/ 609600 h 1047750"/>
                <a:gd name="connisteX16" fmla="*/ 704850 w 927100"/>
                <a:gd name="connsiteY16" fmla="*/ 768350 h 1047750"/>
                <a:gd name="connisteX17" fmla="*/ 819150 w 927100"/>
                <a:gd name="connsiteY17" fmla="*/ 908050 h 1047750"/>
                <a:gd name="connisteX18" fmla="*/ 914400 w 927100"/>
                <a:gd name="connsiteY18" fmla="*/ 1016000 h 1047750"/>
                <a:gd name="connisteX19" fmla="*/ 927100 w 927100"/>
                <a:gd name="connsiteY19" fmla="*/ 1047750 h 1047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27100" h="1047750">
                  <a:moveTo>
                    <a:pt x="927100" y="1047750"/>
                  </a:moveTo>
                  <a:lnTo>
                    <a:pt x="762000" y="889000"/>
                  </a:lnTo>
                  <a:lnTo>
                    <a:pt x="577850" y="698500"/>
                  </a:lnTo>
                  <a:lnTo>
                    <a:pt x="469900" y="654050"/>
                  </a:lnTo>
                  <a:lnTo>
                    <a:pt x="387350" y="615950"/>
                  </a:lnTo>
                  <a:lnTo>
                    <a:pt x="285750" y="495300"/>
                  </a:lnTo>
                  <a:lnTo>
                    <a:pt x="139700" y="311150"/>
                  </a:lnTo>
                  <a:lnTo>
                    <a:pt x="69850" y="241300"/>
                  </a:lnTo>
                  <a:lnTo>
                    <a:pt x="25400" y="184150"/>
                  </a:lnTo>
                  <a:lnTo>
                    <a:pt x="0" y="114300"/>
                  </a:lnTo>
                  <a:lnTo>
                    <a:pt x="44450" y="31750"/>
                  </a:lnTo>
                  <a:lnTo>
                    <a:pt x="133350" y="0"/>
                  </a:lnTo>
                  <a:lnTo>
                    <a:pt x="292100" y="165100"/>
                  </a:lnTo>
                  <a:lnTo>
                    <a:pt x="438150" y="330200"/>
                  </a:lnTo>
                  <a:lnTo>
                    <a:pt x="571500" y="469900"/>
                  </a:lnTo>
                  <a:lnTo>
                    <a:pt x="603250" y="609600"/>
                  </a:lnTo>
                  <a:lnTo>
                    <a:pt x="704850" y="768350"/>
                  </a:lnTo>
                  <a:lnTo>
                    <a:pt x="819150" y="908050"/>
                  </a:lnTo>
                  <a:lnTo>
                    <a:pt x="914400" y="1016000"/>
                  </a:lnTo>
                  <a:lnTo>
                    <a:pt x="927100" y="10477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4021" y="1806"/>
              <a:ext cx="280" cy="420"/>
            </a:xfrm>
            <a:custGeom>
              <a:avLst/>
              <a:gdLst>
                <a:gd name="connisteX0" fmla="*/ 82550 w 177800"/>
                <a:gd name="connsiteY0" fmla="*/ 0 h 266700"/>
                <a:gd name="connisteX1" fmla="*/ 38100 w 177800"/>
                <a:gd name="connsiteY1" fmla="*/ 69850 h 266700"/>
                <a:gd name="connisteX2" fmla="*/ 0 w 177800"/>
                <a:gd name="connsiteY2" fmla="*/ 139700 h 266700"/>
                <a:gd name="connisteX3" fmla="*/ 0 w 177800"/>
                <a:gd name="connsiteY3" fmla="*/ 209550 h 266700"/>
                <a:gd name="connisteX4" fmla="*/ 69850 w 177800"/>
                <a:gd name="connsiteY4" fmla="*/ 266700 h 266700"/>
                <a:gd name="connisteX5" fmla="*/ 139700 w 177800"/>
                <a:gd name="connsiteY5" fmla="*/ 266700 h 266700"/>
                <a:gd name="connisteX6" fmla="*/ 177800 w 177800"/>
                <a:gd name="connsiteY6" fmla="*/ 196850 h 266700"/>
                <a:gd name="connisteX7" fmla="*/ 165100 w 177800"/>
                <a:gd name="connsiteY7" fmla="*/ 127000 h 266700"/>
                <a:gd name="connisteX8" fmla="*/ 127000 w 177800"/>
                <a:gd name="connsiteY8" fmla="*/ 57150 h 266700"/>
                <a:gd name="connisteX9" fmla="*/ 82550 w 177800"/>
                <a:gd name="connsiteY9" fmla="*/ 0 h 2667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77800" h="266700">
                  <a:moveTo>
                    <a:pt x="82550" y="0"/>
                  </a:moveTo>
                  <a:lnTo>
                    <a:pt x="38100" y="69850"/>
                  </a:lnTo>
                  <a:lnTo>
                    <a:pt x="0" y="139700"/>
                  </a:lnTo>
                  <a:lnTo>
                    <a:pt x="0" y="209550"/>
                  </a:lnTo>
                  <a:lnTo>
                    <a:pt x="69850" y="266700"/>
                  </a:lnTo>
                  <a:lnTo>
                    <a:pt x="139700" y="266700"/>
                  </a:lnTo>
                  <a:lnTo>
                    <a:pt x="177800" y="196850"/>
                  </a:lnTo>
                  <a:lnTo>
                    <a:pt x="165100" y="127000"/>
                  </a:lnTo>
                  <a:lnTo>
                    <a:pt x="127000" y="5715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758430" y="76835"/>
            <a:ext cx="3299460" cy="31813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i="1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Sample preparation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 </a:t>
            </a:r>
            <a:endParaRPr lang="en-GB" sz="2800" b="1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/>
          <a:srcRect l="28259" t="18393" r="18615" b="18821"/>
          <a:stretch>
            <a:fillRect/>
          </a:stretch>
        </p:blipFill>
        <p:spPr>
          <a:xfrm>
            <a:off x="8707120" y="1973580"/>
            <a:ext cx="530860" cy="558165"/>
          </a:xfrm>
          <a:prstGeom prst="ellipse">
            <a:avLst/>
          </a:prstGeom>
        </p:spPr>
      </p:pic>
      <p:sp>
        <p:nvSpPr>
          <p:cNvPr id="96" name="Text Box 10"/>
          <p:cNvSpPr txBox="1"/>
          <p:nvPr/>
        </p:nvSpPr>
        <p:spPr>
          <a:xfrm>
            <a:off x="4083" y="-27305"/>
            <a:ext cx="515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A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and Methods</a:t>
            </a:r>
            <a:endParaRPr lang="en-GB" altLang="en-A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9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89"/>
    </mc:Choice>
    <mc:Fallback>
      <p:transition spd="slow" advTm="1059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77850" y="689610"/>
            <a:ext cx="11125200" cy="5432425"/>
            <a:chOff x="6292" y="2005"/>
            <a:chExt cx="12435" cy="6072"/>
          </a:xfrm>
        </p:grpSpPr>
        <p:pic>
          <p:nvPicPr>
            <p:cNvPr id="8" name="Picture 8" descr="Picture POIs of starch"/>
            <p:cNvPicPr>
              <a:picLocks noChangeAspect="1"/>
            </p:cNvPicPr>
            <p:nvPr/>
          </p:nvPicPr>
          <p:blipFill>
            <a:blip r:embed="rId1" cstate="print"/>
            <a:srcRect t="14719" r="70616" b="46900"/>
            <a:stretch>
              <a:fillRect/>
            </a:stretch>
          </p:blipFill>
          <p:spPr>
            <a:xfrm>
              <a:off x="6292" y="3152"/>
              <a:ext cx="4383" cy="4290"/>
            </a:xfrm>
            <a:prstGeom prst="rect">
              <a:avLst/>
            </a:prstGeom>
          </p:spPr>
        </p:pic>
        <p:pic>
          <p:nvPicPr>
            <p:cNvPr id="2" name="Picture 8" descr="Picture POIs of starch"/>
            <p:cNvPicPr>
              <a:picLocks noChangeAspect="1"/>
            </p:cNvPicPr>
            <p:nvPr/>
          </p:nvPicPr>
          <p:blipFill>
            <a:blip r:embed="rId1" cstate="print"/>
            <a:srcRect l="39362" t="1597" r="265" b="36594"/>
            <a:stretch>
              <a:fillRect/>
            </a:stretch>
          </p:blipFill>
          <p:spPr>
            <a:xfrm>
              <a:off x="10809" y="2005"/>
              <a:ext cx="7918" cy="6073"/>
            </a:xfrm>
            <a:prstGeom prst="rect">
              <a:avLst/>
            </a:prstGeom>
          </p:spPr>
        </p:pic>
        <p:sp>
          <p:nvSpPr>
            <p:cNvPr id="17" name="Rectangles 16"/>
            <p:cNvSpPr/>
            <p:nvPr/>
          </p:nvSpPr>
          <p:spPr>
            <a:xfrm>
              <a:off x="6492" y="3281"/>
              <a:ext cx="705" cy="5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Box 15"/>
          <p:cNvSpPr txBox="1"/>
          <p:nvPr/>
        </p:nvSpPr>
        <p:spPr>
          <a:xfrm>
            <a:off x="8981" y="14061"/>
            <a:ext cx="519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A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endParaRPr lang="en-GB" altLang="en-A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57"/>
    </mc:Choice>
    <mc:Fallback>
      <p:transition spd="slow" advTm="1325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4720" y="269240"/>
            <a:ext cx="8986520" cy="6148705"/>
            <a:chOff x="2527" y="186"/>
            <a:chExt cx="14152" cy="9683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1" cstate="print"/>
            <a:srcRect l="31034" t="4185" r="31147" b="48196"/>
            <a:stretch>
              <a:fillRect/>
            </a:stretch>
          </p:blipFill>
          <p:spPr>
            <a:xfrm>
              <a:off x="6894" y="771"/>
              <a:ext cx="5450" cy="4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1" cstate="print"/>
            <a:srcRect l="379" t="50934" r="923" b="827"/>
            <a:stretch>
              <a:fillRect/>
            </a:stretch>
          </p:blipFill>
          <p:spPr>
            <a:xfrm>
              <a:off x="2527" y="5413"/>
              <a:ext cx="14153" cy="4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" cstate="print"/>
            <a:srcRect l="91662" t="41438" r="2840" b="48716"/>
            <a:stretch>
              <a:fillRect/>
            </a:stretch>
          </p:blipFill>
          <p:spPr>
            <a:xfrm>
              <a:off x="15514" y="4255"/>
              <a:ext cx="1004" cy="1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" cstate="print"/>
            <a:srcRect l="62414" t="995" r="32711" b="95529"/>
            <a:stretch>
              <a:fillRect/>
            </a:stretch>
          </p:blipFill>
          <p:spPr>
            <a:xfrm>
              <a:off x="11199" y="186"/>
              <a:ext cx="1273" cy="5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95250" y="933450"/>
            <a:ext cx="4507230" cy="2231390"/>
            <a:chOff x="105" y="67"/>
            <a:chExt cx="7098" cy="3514"/>
          </a:xfrm>
        </p:grpSpPr>
        <p:sp>
          <p:nvSpPr>
            <p:cNvPr id="6" name="TextBox 47"/>
            <p:cNvSpPr txBox="1"/>
            <p:nvPr/>
          </p:nvSpPr>
          <p:spPr>
            <a:xfrm>
              <a:off x="3667" y="67"/>
              <a:ext cx="3536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Anisotropy Ratio</a:t>
              </a:r>
              <a:endParaRPr lang="en-GB" sz="2000" dirty="0"/>
            </a:p>
            <a:p>
              <a:pPr algn="ctr"/>
              <a:r>
                <a:rPr lang="el-GR" sz="2000" dirty="0"/>
                <a:t>χ</a:t>
              </a:r>
              <a:r>
                <a:rPr lang="en-GB" sz="1400" dirty="0" err="1"/>
                <a:t>xxxx</a:t>
              </a:r>
              <a:r>
                <a:rPr lang="en-GB" sz="2000" dirty="0"/>
                <a:t>/</a:t>
              </a:r>
              <a:r>
                <a:rPr lang="el-GR" sz="2000" dirty="0"/>
                <a:t> χ</a:t>
              </a:r>
              <a:r>
                <a:rPr lang="en-GB" sz="1400" dirty="0" err="1"/>
                <a:t>yyyy</a:t>
              </a:r>
              <a:endParaRPr lang="el-GR" sz="2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801" y="1922"/>
              <a:ext cx="1039" cy="2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53"/>
            <p:cNvSpPr txBox="1"/>
            <p:nvPr/>
          </p:nvSpPr>
          <p:spPr>
            <a:xfrm>
              <a:off x="4390" y="1639"/>
              <a:ext cx="6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6"/>
                  </a:solidFill>
                </a:rPr>
                <a:t>y</a:t>
              </a:r>
              <a:endParaRPr lang="el-GR" b="1" dirty="0">
                <a:solidFill>
                  <a:schemeClr val="accent6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" y="519"/>
              <a:ext cx="3691" cy="3026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endCxn id="15" idx="1"/>
            </p:cNvCxnSpPr>
            <p:nvPr/>
          </p:nvCxnSpPr>
          <p:spPr>
            <a:xfrm flipV="1">
              <a:off x="2123" y="1747"/>
              <a:ext cx="2422" cy="42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15" idx="3"/>
            </p:cNvCxnSpPr>
            <p:nvPr/>
          </p:nvCxnSpPr>
          <p:spPr>
            <a:xfrm>
              <a:off x="1951" y="2597"/>
              <a:ext cx="2594" cy="66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58" y="1432"/>
              <a:ext cx="2641" cy="214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Cube 15"/>
            <p:cNvSpPr/>
            <p:nvPr/>
          </p:nvSpPr>
          <p:spPr>
            <a:xfrm rot="16200000">
              <a:off x="5050" y="1840"/>
              <a:ext cx="771" cy="1155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840" y="1922"/>
              <a:ext cx="355" cy="38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4"/>
            <p:cNvSpPr txBox="1"/>
            <p:nvPr/>
          </p:nvSpPr>
          <p:spPr>
            <a:xfrm>
              <a:off x="6055" y="2093"/>
              <a:ext cx="6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6"/>
                  </a:solidFill>
                </a:rPr>
                <a:t>x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0" name="Cube 19"/>
          <p:cNvSpPr/>
          <p:nvPr/>
        </p:nvSpPr>
        <p:spPr>
          <a:xfrm rot="15420000">
            <a:off x="921385" y="2167890"/>
            <a:ext cx="372110" cy="461645"/>
          </a:xfrm>
          <a:prstGeom prst="cube">
            <a:avLst>
              <a:gd name="adj" fmla="val 4486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 Box 15"/>
          <p:cNvSpPr txBox="1"/>
          <p:nvPr/>
        </p:nvSpPr>
        <p:spPr>
          <a:xfrm>
            <a:off x="8981" y="14061"/>
            <a:ext cx="519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A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endParaRPr lang="en-GB" altLang="en-A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BAD4C7507FE40953BEE1E8ADB9746" ma:contentTypeVersion="11" ma:contentTypeDescription="Create a new document." ma:contentTypeScope="" ma:versionID="58d1a3239f0d9e6bdcf93de07f7617ce">
  <xsd:schema xmlns:xsd="http://www.w3.org/2001/XMLSchema" xmlns:xs="http://www.w3.org/2001/XMLSchema" xmlns:p="http://schemas.microsoft.com/office/2006/metadata/properties" xmlns:ns2="e534a2b0-3285-4874-9053-ea4d24f70537" xmlns:ns3="a4bfcd0a-e5dd-4894-9641-1c190306fd7f" targetNamespace="http://schemas.microsoft.com/office/2006/metadata/properties" ma:root="true" ma:fieldsID="afc9ff18ff7f7e55eacf7d3c5edfa322" ns2:_="" ns3:_="">
    <xsd:import namespace="e534a2b0-3285-4874-9053-ea4d24f70537"/>
    <xsd:import namespace="a4bfcd0a-e5dd-4894-9641-1c190306f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4a2b0-3285-4874-9053-ea4d24f70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363287-9b49-4b9d-9f71-533c7ae862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fcd0a-e5dd-4894-9641-1c190306fd7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e0e4ca-d255-40a5-a53a-c9ef0aa4a296}" ma:internalName="TaxCatchAll" ma:showField="CatchAllData" ma:web="a4bfcd0a-e5dd-4894-9641-1c190306f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34a2b0-3285-4874-9053-ea4d24f70537">
      <Terms xmlns="http://schemas.microsoft.com/office/infopath/2007/PartnerControls"/>
    </lcf76f155ced4ddcb4097134ff3c332f>
    <TaxCatchAll xmlns="a4bfcd0a-e5dd-4894-9641-1c190306fd7f" xsi:nil="true"/>
  </documentManagement>
</p:properties>
</file>

<file path=customXml/itemProps1.xml><?xml version="1.0" encoding="utf-8"?>
<ds:datastoreItem xmlns:ds="http://schemas.openxmlformats.org/officeDocument/2006/customXml" ds:itemID="{27A35DFB-B5BF-4B59-95AC-5B14C773DFD0}"/>
</file>

<file path=customXml/itemProps2.xml><?xml version="1.0" encoding="utf-8"?>
<ds:datastoreItem xmlns:ds="http://schemas.openxmlformats.org/officeDocument/2006/customXml" ds:itemID="{EEDAE27E-CB04-46E2-9BDE-711921433AA7}"/>
</file>

<file path=customXml/itemProps3.xml><?xml version="1.0" encoding="utf-8"?>
<ds:datastoreItem xmlns:ds="http://schemas.openxmlformats.org/officeDocument/2006/customXml" ds:itemID="{343A88B9-9DAC-4BE0-923F-8811E8132C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3173</Words>
  <Application>WPS Presentation</Application>
  <PresentationFormat>Widescreen</PresentationFormat>
  <Paragraphs>204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MS PGothic</vt:lpstr>
      <vt:lpstr>Tahoma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MARIA KEFALOGIANNI</cp:lastModifiedBy>
  <cp:revision>1</cp:revision>
  <dcterms:created xsi:type="dcterms:W3CDTF">2025-03-29T19:10:24Z</dcterms:created>
  <dcterms:modified xsi:type="dcterms:W3CDTF">2025-03-29T19:10:24Z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359141CFED924260A8EC446C0DD7D6A3_11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0x01010035DBAD4C7507FE40953BEE1E8ADB9746</vt:lpwstr>
  </property>
</Properties>
</file>